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67" r:id="rId16"/>
    <p:sldId id="275" r:id="rId17"/>
    <p:sldId id="276" r:id="rId18"/>
    <p:sldId id="273" r:id="rId19"/>
    <p:sldId id="277" r:id="rId20"/>
    <p:sldId id="274" r:id="rId21"/>
    <p:sldId id="279" r:id="rId22"/>
    <p:sldId id="278" r:id="rId23"/>
    <p:sldId id="280" r:id="rId24"/>
    <p:sldId id="281" r:id="rId25"/>
    <p:sldId id="282" r:id="rId26"/>
    <p:sldId id="28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D1E06-6311-4456-B32C-5A4FEA6E0935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171C9-38CF-4FD7-AF9A-B34695AD14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525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B171C9-38CF-4FD7-AF9A-B34695AD14D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58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75ACBE-F01A-8EEB-6162-24483DA0B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6B438A-191F-B70E-B494-079050A8E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9AC62-804B-1978-05F7-C23083ECD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8EDB8-F6F0-8364-5A54-6937AAF14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6B7C4-BAA4-C20E-E281-108BE4CD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53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E2E2C-3B22-0C4B-F847-02DB42B3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2318E4-1695-09B4-0430-C0C6048D9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DF5A02-FE6B-83EF-355E-1A517E5F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9E34ED-C7EC-0CDE-0AD5-F4C68B91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BEC456-EF56-5937-10D4-39533CD1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712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051A0E-50D5-D6BC-90A8-444FD3B6A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FB2D38-9BD6-0F8A-A00A-B31A90BAF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2E8589-2772-35A2-1667-FC2E712D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53F32B-FF13-1C51-4E4D-7B2C1FEA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C67E72A-1208-B069-7568-FB474DB5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626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42CE3-4552-4208-2CAF-5D0DD47B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7C7704-6793-0014-E5C6-29FADAB2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F2A2FB-02AA-F213-37CE-8ACA8701A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859D9C-81C7-3522-4FAF-141C1FD4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3291AB-383F-D0C0-5476-A9D02263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726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97D12-D8F0-7383-7FDC-BCF4FA68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63F152-A17A-7EAE-1D67-84428854B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EAAD84-40DA-FA7A-E4E3-6591759E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CE38B-6BD6-C575-AFA5-E295DB5E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0B707B-FE1B-13AD-B1FD-CD53B777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77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2376B-34CC-C845-38A5-AF8631BE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65FB6C-014F-793A-C322-1413E703D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792196-0C12-AC69-AF80-D8C1C2421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8A6E41-4776-7523-B264-2DBEBD8C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090852-59D8-4CEE-EE36-CB24A710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EBE855-0E7C-2B79-9225-56059009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93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8DA66-0BCC-2690-7B96-5088E505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820716-71AD-A7FA-FD14-BC06A3113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A44AE4-9208-5BD0-94E1-714BD3963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D00AA8-338D-4EB1-E2B0-4619DFFF0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699B02-CCAF-4AC4-111D-020A0907E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5499C0F-0351-AD96-6D4E-9E4EBB80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016559B-0998-F7E4-E617-A82D1BA1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3218D2-98FA-2CB6-2EE4-57928D79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333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74E9CA-A64F-BF43-7A05-A7499287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91923A-BF12-92DE-A7BA-1D8073FD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1A0B637-7485-68CF-CCD0-08A3FC335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A31EB21-E5CA-9CB1-2152-87EF6B3D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496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084D467-F677-10B0-7EBE-7EF4C1DE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2291F44-C161-87D2-6F25-8B674745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1BC527-C435-51FE-534D-41539B91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97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B2220-FC05-A234-3204-06DF6EB6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93D15D-2633-1C2E-6168-0970EAE2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A8ACEF-26CB-1820-0F7A-7A01DC2AE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37EF07-8E72-F783-8726-92B19E0E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468C8E-83B6-B80F-969B-3ED024E7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92AC9B-F4AC-9BC7-D42B-CE157CDD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4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950AA-D18E-81E4-4A07-E336914E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57551A-4FF3-D45A-FC37-5AC339E11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37AF5D-983A-5C7A-DDAB-B22B5CE7C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2026DB-4738-E449-CDD3-8232B544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212E13-C0EE-50FF-57CE-B96D4807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52A7B-42DB-0231-A9BA-A7FE98B9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06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069B10-9A71-5DA3-10BB-8E601A00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27089-BDA4-50C7-2E7E-005B7015F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51A73-6146-2847-FC1F-2DDB18FAA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B0AFB-9D19-4B84-925D-3FD7DCDA4936}" type="datetimeFigureOut">
              <a:rPr lang="ru-RU" smtClean="0"/>
              <a:t>24.10.2023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9D6A15-E7D1-1FBC-19CF-941B12530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0839E1-892A-5215-A23B-50D11BE07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4F595-6B5A-49D6-8255-0A6069A0B2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92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hyperlink" Target="https://arxiv.org/abs/1710.0394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134/S1063773720040052" TargetMode="External"/><Relationship Id="rId5" Type="http://schemas.openxmlformats.org/officeDocument/2006/relationships/hyperlink" Target="https://imagine.gsfc.nasa.gov/science/toolbox/timing2.html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ine.gsfc.nasa.gov/science/toolbox/timing2.html" TargetMode="External"/><Relationship Id="rId4" Type="http://schemas.openxmlformats.org/officeDocument/2006/relationships/hyperlink" Target="https://pythonnumericalmethods.berkeley.edu/notebooks/chapter24.02-Discrete-Fourier-Transform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3588-021-00183-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7A651E-FC88-3B46-8D54-8DC4E49E2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/>
              <a:t>Рентгеновские </a:t>
            </a:r>
            <a:r>
              <a:rPr lang="ru-RU" dirty="0">
                <a:highlight>
                  <a:srgbClr val="00FF00"/>
                </a:highlight>
              </a:rPr>
              <a:t>пульсары</a:t>
            </a:r>
            <a:r>
              <a:rPr lang="ru-RU" dirty="0"/>
              <a:t> и их </a:t>
            </a:r>
            <a:r>
              <a:rPr lang="ru-RU" dirty="0">
                <a:highlight>
                  <a:srgbClr val="00FF00"/>
                </a:highlight>
              </a:rPr>
              <a:t>временной анализ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946844-A413-BD5A-E722-CC8D2F6AEF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/>
              <a:t>Горизонты физики ИКИ РАН, 2023</a:t>
            </a:r>
            <a:br>
              <a:rPr lang="ru-RU" dirty="0"/>
            </a:br>
            <a:r>
              <a:rPr lang="ru-RU" dirty="0"/>
              <a:t>Мухин Андрей</a:t>
            </a:r>
          </a:p>
        </p:txBody>
      </p:sp>
    </p:spTree>
    <p:extLst>
      <p:ext uri="{BB962C8B-B14F-4D97-AF65-F5344CB8AC3E}">
        <p14:creationId xmlns:p14="http://schemas.microsoft.com/office/powerpoint/2010/main" val="248419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9F87C-B0C1-4347-3209-3C64D139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4DDACB-8755-B7AB-1B96-B6ACDDF32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Радиус объекта</a:t>
            </a:r>
            <a:r>
              <a:rPr lang="en-US" b="1" dirty="0"/>
              <a:t>:</a:t>
            </a:r>
            <a:endParaRPr lang="ru-RU" b="1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072D50F-6E67-6CBD-7372-528F5229EB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881943"/>
              </p:ext>
            </p:extLst>
          </p:nvPr>
        </p:nvGraphicFramePr>
        <p:xfrm>
          <a:off x="838200" y="2446814"/>
          <a:ext cx="8128000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3050">
                  <a:extLst>
                    <a:ext uri="{9D8B030D-6E8A-4147-A177-3AD203B41FA5}">
                      <a16:colId xmlns:a16="http://schemas.microsoft.com/office/drawing/2014/main" val="3375439667"/>
                    </a:ext>
                  </a:extLst>
                </a:gridCol>
                <a:gridCol w="4044950">
                  <a:extLst>
                    <a:ext uri="{9D8B030D-6E8A-4147-A177-3AD203B41FA5}">
                      <a16:colId xmlns:a16="http://schemas.microsoft.com/office/drawing/2014/main" val="24306348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just">
                        <a:buNone/>
                      </a:pPr>
                      <a:r>
                        <a:rPr lang="ru-RU" sz="2800" dirty="0"/>
                        <a:t>Солнца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/>
                        <a:t>696 340 км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3731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Белого карлика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7000 км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134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Земли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6371</a:t>
                      </a:r>
                      <a:r>
                        <a:rPr lang="en-US" sz="2800" dirty="0"/>
                        <a:t> </a:t>
                      </a:r>
                      <a:r>
                        <a:rPr lang="ru-RU" sz="2800" dirty="0"/>
                        <a:t>км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799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dirty="0"/>
                        <a:t>Радиус МКАД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/>
                        <a:t>19 км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133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800" dirty="0">
                          <a:highlight>
                            <a:srgbClr val="00FF00"/>
                          </a:highlight>
                        </a:rPr>
                        <a:t>Нейтронной звезды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2800" dirty="0">
                          <a:highlight>
                            <a:srgbClr val="00FF00"/>
                          </a:highlight>
                        </a:rPr>
                        <a:t>10 км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9803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sz="28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2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679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18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922289-7C69-8A39-C575-6CDCB91E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highlight>
                  <a:srgbClr val="00FF00"/>
                </a:highlight>
              </a:rPr>
              <a:t>Откуда такая экстремальность?</a:t>
            </a:r>
          </a:p>
        </p:txBody>
      </p:sp>
    </p:spTree>
    <p:extLst>
      <p:ext uri="{BB962C8B-B14F-4D97-AF65-F5344CB8AC3E}">
        <p14:creationId xmlns:p14="http://schemas.microsoft.com/office/powerpoint/2010/main" val="354338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55FAD-5B26-C0BB-DF21-6A7DB839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Экстремальность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>
                <a:highlight>
                  <a:srgbClr val="00FF00"/>
                </a:highlight>
              </a:rPr>
              <a:t>размер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9BD1ED8-5A7F-AA64-8F3B-59D1C2DE2705}"/>
              </a:ext>
            </a:extLst>
          </p:cNvPr>
          <p:cNvSpPr/>
          <p:nvPr/>
        </p:nvSpPr>
        <p:spPr>
          <a:xfrm>
            <a:off x="1695450" y="1816100"/>
            <a:ext cx="4267200" cy="42672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98BC3B4-1704-1D9B-5D3D-12D1191A865C}"/>
              </a:ext>
            </a:extLst>
          </p:cNvPr>
          <p:cNvCxnSpPr>
            <a:cxnSpLocks/>
          </p:cNvCxnSpPr>
          <p:nvPr/>
        </p:nvCxnSpPr>
        <p:spPr>
          <a:xfrm>
            <a:off x="4572000" y="3949700"/>
            <a:ext cx="1143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2081AE7-4AC8-55FF-D3FF-459CF2DE9B74}"/>
              </a:ext>
            </a:extLst>
          </p:cNvPr>
          <p:cNvCxnSpPr>
            <a:cxnSpLocks/>
          </p:cNvCxnSpPr>
          <p:nvPr/>
        </p:nvCxnSpPr>
        <p:spPr>
          <a:xfrm>
            <a:off x="6200775" y="3949700"/>
            <a:ext cx="1143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65FD56-CEE7-33B8-06DB-C1CE2BE95FD3}"/>
              </a:ext>
            </a:extLst>
          </p:cNvPr>
          <p:cNvSpPr txBox="1"/>
          <p:nvPr/>
        </p:nvSpPr>
        <p:spPr>
          <a:xfrm>
            <a:off x="3685277" y="333299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Давление газа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7B79-1FAD-5D77-149F-2CB3958750F1}"/>
              </a:ext>
            </a:extLst>
          </p:cNvPr>
          <p:cNvSpPr txBox="1"/>
          <p:nvPr/>
        </p:nvSpPr>
        <p:spPr>
          <a:xfrm>
            <a:off x="6229352" y="3332996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Гравитационные силы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C10A21AF-6086-AD8C-5F69-AB64F3110E6A}"/>
              </a:ext>
            </a:extLst>
          </p:cNvPr>
          <p:cNvCxnSpPr/>
          <p:nvPr/>
        </p:nvCxnSpPr>
        <p:spPr>
          <a:xfrm flipH="1" flipV="1">
            <a:off x="1419225" y="2438400"/>
            <a:ext cx="2105025" cy="151130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DB0CFBF-2716-D59D-7C5F-0FB684177770}"/>
              </a:ext>
            </a:extLst>
          </p:cNvPr>
          <p:cNvSpPr txBox="1"/>
          <p:nvPr/>
        </p:nvSpPr>
        <p:spPr>
          <a:xfrm>
            <a:off x="257175" y="1704976"/>
            <a:ext cx="210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Термоядерные</a:t>
            </a:r>
            <a:br>
              <a:rPr lang="ru-RU" b="1" dirty="0"/>
            </a:br>
            <a:r>
              <a:rPr lang="ru-RU" b="1" dirty="0"/>
              <a:t>реакции</a:t>
            </a:r>
          </a:p>
        </p:txBody>
      </p:sp>
    </p:spTree>
    <p:extLst>
      <p:ext uri="{BB962C8B-B14F-4D97-AF65-F5344CB8AC3E}">
        <p14:creationId xmlns:p14="http://schemas.microsoft.com/office/powerpoint/2010/main" val="15814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55FAD-5B26-C0BB-DF21-6A7DB839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Экстремальность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>
                <a:highlight>
                  <a:srgbClr val="00FF00"/>
                </a:highlight>
              </a:rPr>
              <a:t>размер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9BD1ED8-5A7F-AA64-8F3B-59D1C2DE2705}"/>
              </a:ext>
            </a:extLst>
          </p:cNvPr>
          <p:cNvSpPr/>
          <p:nvPr/>
        </p:nvSpPr>
        <p:spPr>
          <a:xfrm>
            <a:off x="3136147" y="2574548"/>
            <a:ext cx="2750304" cy="275030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98BC3B4-1704-1D9B-5D3D-12D1191A865C}"/>
              </a:ext>
            </a:extLst>
          </p:cNvPr>
          <p:cNvCxnSpPr>
            <a:cxnSpLocks/>
          </p:cNvCxnSpPr>
          <p:nvPr/>
        </p:nvCxnSpPr>
        <p:spPr>
          <a:xfrm>
            <a:off x="5029200" y="39497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12081AE7-4AC8-55FF-D3FF-459CF2DE9B74}"/>
              </a:ext>
            </a:extLst>
          </p:cNvPr>
          <p:cNvCxnSpPr>
            <a:cxnSpLocks/>
          </p:cNvCxnSpPr>
          <p:nvPr/>
        </p:nvCxnSpPr>
        <p:spPr>
          <a:xfrm>
            <a:off x="6200775" y="3949700"/>
            <a:ext cx="23907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65FD56-CEE7-33B8-06DB-C1CE2BE95FD3}"/>
              </a:ext>
            </a:extLst>
          </p:cNvPr>
          <p:cNvSpPr txBox="1"/>
          <p:nvPr/>
        </p:nvSpPr>
        <p:spPr>
          <a:xfrm>
            <a:off x="3570977" y="3516541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Давление газа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07B79-1FAD-5D77-149F-2CB3958750F1}"/>
              </a:ext>
            </a:extLst>
          </p:cNvPr>
          <p:cNvSpPr txBox="1"/>
          <p:nvPr/>
        </p:nvSpPr>
        <p:spPr>
          <a:xfrm>
            <a:off x="6200775" y="3147209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Гравитационные силы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AEB0E91-FF63-F005-4D5A-F61EDA283977}"/>
              </a:ext>
            </a:extLst>
          </p:cNvPr>
          <p:cNvCxnSpPr>
            <a:cxnSpLocks/>
          </p:cNvCxnSpPr>
          <p:nvPr/>
        </p:nvCxnSpPr>
        <p:spPr>
          <a:xfrm>
            <a:off x="6200775" y="4254500"/>
            <a:ext cx="23907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625B987C-9D2A-7F90-FB51-75A9415A4464}"/>
              </a:ext>
            </a:extLst>
          </p:cNvPr>
          <p:cNvCxnSpPr>
            <a:cxnSpLocks/>
          </p:cNvCxnSpPr>
          <p:nvPr/>
        </p:nvCxnSpPr>
        <p:spPr>
          <a:xfrm>
            <a:off x="6200774" y="3625850"/>
            <a:ext cx="23907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46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B55FAD-5B26-C0BB-DF21-6A7DB839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Экстремальность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>
                <a:highlight>
                  <a:srgbClr val="00FF00"/>
                </a:highlight>
              </a:rPr>
              <a:t>размер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9BD1ED8-5A7F-AA64-8F3B-59D1C2DE2705}"/>
              </a:ext>
            </a:extLst>
          </p:cNvPr>
          <p:cNvSpPr/>
          <p:nvPr/>
        </p:nvSpPr>
        <p:spPr>
          <a:xfrm>
            <a:off x="4171051" y="3100199"/>
            <a:ext cx="1699002" cy="169900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98BC3B4-1704-1D9B-5D3D-12D1191A865C}"/>
              </a:ext>
            </a:extLst>
          </p:cNvPr>
          <p:cNvCxnSpPr>
            <a:cxnSpLocks/>
          </p:cNvCxnSpPr>
          <p:nvPr/>
        </p:nvCxnSpPr>
        <p:spPr>
          <a:xfrm>
            <a:off x="5029200" y="39497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E07B79-1FAD-5D77-149F-2CB3958750F1}"/>
              </a:ext>
            </a:extLst>
          </p:cNvPr>
          <p:cNvSpPr txBox="1"/>
          <p:nvPr/>
        </p:nvSpPr>
        <p:spPr>
          <a:xfrm>
            <a:off x="6200775" y="3147209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Гравитационные силы</a:t>
            </a:r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0B505356-77C2-56B0-3AF5-A856A7004625}"/>
              </a:ext>
            </a:extLst>
          </p:cNvPr>
          <p:cNvCxnSpPr>
            <a:cxnSpLocks/>
          </p:cNvCxnSpPr>
          <p:nvPr/>
        </p:nvCxnSpPr>
        <p:spPr>
          <a:xfrm flipH="1" flipV="1">
            <a:off x="2937184" y="2832100"/>
            <a:ext cx="1114600" cy="61163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1E858E-69C5-2903-D22C-8F4E47A1319D}"/>
              </a:ext>
            </a:extLst>
          </p:cNvPr>
          <p:cNvSpPr txBox="1"/>
          <p:nvPr/>
        </p:nvSpPr>
        <p:spPr>
          <a:xfrm>
            <a:off x="1400175" y="2149257"/>
            <a:ext cx="1859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Вырождение</a:t>
            </a:r>
            <a:br>
              <a:rPr lang="ru-RU" b="1" dirty="0">
                <a:highlight>
                  <a:srgbClr val="00FF00"/>
                </a:highlight>
              </a:rPr>
            </a:br>
            <a:r>
              <a:rPr lang="ru-RU" b="1" dirty="0">
                <a:highlight>
                  <a:srgbClr val="00FF00"/>
                </a:highlight>
              </a:rPr>
              <a:t>нейтронов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4104856-CF76-939F-F52F-26F7FB25A856}"/>
              </a:ext>
            </a:extLst>
          </p:cNvPr>
          <p:cNvCxnSpPr>
            <a:cxnSpLocks/>
          </p:cNvCxnSpPr>
          <p:nvPr/>
        </p:nvCxnSpPr>
        <p:spPr>
          <a:xfrm>
            <a:off x="5029200" y="4206083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12CE6E0-1B75-B040-440F-2186D634E36B}"/>
              </a:ext>
            </a:extLst>
          </p:cNvPr>
          <p:cNvCxnSpPr>
            <a:cxnSpLocks/>
          </p:cNvCxnSpPr>
          <p:nvPr/>
        </p:nvCxnSpPr>
        <p:spPr>
          <a:xfrm>
            <a:off x="5029200" y="36957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458ECC2-531B-7F60-0D85-38503A2A3BA2}"/>
              </a:ext>
            </a:extLst>
          </p:cNvPr>
          <p:cNvCxnSpPr>
            <a:cxnSpLocks/>
          </p:cNvCxnSpPr>
          <p:nvPr/>
        </p:nvCxnSpPr>
        <p:spPr>
          <a:xfrm>
            <a:off x="5989320" y="39497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F5CC6EE-54AF-4043-C205-3AB61A86E1C5}"/>
              </a:ext>
            </a:extLst>
          </p:cNvPr>
          <p:cNvCxnSpPr>
            <a:cxnSpLocks/>
          </p:cNvCxnSpPr>
          <p:nvPr/>
        </p:nvCxnSpPr>
        <p:spPr>
          <a:xfrm>
            <a:off x="5989320" y="4206083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FBF43F5-4043-C205-B1BC-F1E38D40E9D0}"/>
              </a:ext>
            </a:extLst>
          </p:cNvPr>
          <p:cNvCxnSpPr>
            <a:cxnSpLocks/>
          </p:cNvCxnSpPr>
          <p:nvPr/>
        </p:nvCxnSpPr>
        <p:spPr>
          <a:xfrm>
            <a:off x="5989320" y="36957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9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19EF5-0D60-61A6-110D-D43FD9AD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Экстремальность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>
                <a:highlight>
                  <a:srgbClr val="00FF00"/>
                </a:highlight>
              </a:rPr>
              <a:t>все остальное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F64149E-2693-787F-6E16-654F8712820B}"/>
              </a:ext>
            </a:extLst>
          </p:cNvPr>
          <p:cNvGrpSpPr/>
          <p:nvPr/>
        </p:nvGrpSpPr>
        <p:grpSpPr>
          <a:xfrm>
            <a:off x="4859777" y="1332788"/>
            <a:ext cx="6922648" cy="4721938"/>
            <a:chOff x="2745227" y="2211388"/>
            <a:chExt cx="5634566" cy="3843337"/>
          </a:xfrm>
        </p:grpSpPr>
        <p:pic>
          <p:nvPicPr>
            <p:cNvPr id="5" name="Picture 2" descr="Stellar Evolution The life cycle of stars Objectives: - ppt download">
              <a:extLst>
                <a:ext uri="{FF2B5EF4-FFF2-40B4-BE49-F238E27FC236}">
                  <a16:creationId xmlns:a16="http://schemas.microsoft.com/office/drawing/2014/main" id="{CECF879D-EA65-841C-FC2C-9ACD37A324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3"/>
            <a:stretch/>
          </p:blipFill>
          <p:spPr bwMode="auto">
            <a:xfrm>
              <a:off x="2745227" y="2211388"/>
              <a:ext cx="5634566" cy="384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23DA9B6-748C-7907-46F9-4BFCF91FD279}"/>
                </a:ext>
              </a:extLst>
            </p:cNvPr>
            <p:cNvSpPr/>
            <p:nvPr/>
          </p:nvSpPr>
          <p:spPr>
            <a:xfrm>
              <a:off x="2886291" y="2401888"/>
              <a:ext cx="2019300" cy="771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A67A8B31-F6DD-0AF6-44E2-B16CCC289BA7}"/>
              </a:ext>
            </a:extLst>
          </p:cNvPr>
          <p:cNvSpPr/>
          <p:nvPr/>
        </p:nvSpPr>
        <p:spPr>
          <a:xfrm>
            <a:off x="7105649" y="3037660"/>
            <a:ext cx="5242697" cy="3417115"/>
          </a:xfrm>
          <a:custGeom>
            <a:avLst/>
            <a:gdLst>
              <a:gd name="connsiteX0" fmla="*/ 0 w 4267200"/>
              <a:gd name="connsiteY0" fmla="*/ 1552575 h 2781300"/>
              <a:gd name="connsiteX1" fmla="*/ 266700 w 4267200"/>
              <a:gd name="connsiteY1" fmla="*/ 1333500 h 2781300"/>
              <a:gd name="connsiteX2" fmla="*/ 676275 w 4267200"/>
              <a:gd name="connsiteY2" fmla="*/ 1152525 h 2781300"/>
              <a:gd name="connsiteX3" fmla="*/ 990600 w 4267200"/>
              <a:gd name="connsiteY3" fmla="*/ 1085850 h 2781300"/>
              <a:gd name="connsiteX4" fmla="*/ 1104900 w 4267200"/>
              <a:gd name="connsiteY4" fmla="*/ 809625 h 2781300"/>
              <a:gd name="connsiteX5" fmla="*/ 1362075 w 4267200"/>
              <a:gd name="connsiteY5" fmla="*/ 647700 h 2781300"/>
              <a:gd name="connsiteX6" fmla="*/ 1990725 w 4267200"/>
              <a:gd name="connsiteY6" fmla="*/ 590550 h 2781300"/>
              <a:gd name="connsiteX7" fmla="*/ 2600325 w 4267200"/>
              <a:gd name="connsiteY7" fmla="*/ 438150 h 2781300"/>
              <a:gd name="connsiteX8" fmla="*/ 2990850 w 4267200"/>
              <a:gd name="connsiteY8" fmla="*/ 228600 h 2781300"/>
              <a:gd name="connsiteX9" fmla="*/ 3352800 w 4267200"/>
              <a:gd name="connsiteY9" fmla="*/ 28575 h 2781300"/>
              <a:gd name="connsiteX10" fmla="*/ 3714750 w 4267200"/>
              <a:gd name="connsiteY10" fmla="*/ 0 h 2781300"/>
              <a:gd name="connsiteX11" fmla="*/ 4200525 w 4267200"/>
              <a:gd name="connsiteY11" fmla="*/ 295275 h 2781300"/>
              <a:gd name="connsiteX12" fmla="*/ 4229100 w 4267200"/>
              <a:gd name="connsiteY12" fmla="*/ 1314450 h 2781300"/>
              <a:gd name="connsiteX13" fmla="*/ 4267200 w 4267200"/>
              <a:gd name="connsiteY13" fmla="*/ 2095500 h 2781300"/>
              <a:gd name="connsiteX14" fmla="*/ 4200525 w 4267200"/>
              <a:gd name="connsiteY14" fmla="*/ 2514600 h 2781300"/>
              <a:gd name="connsiteX15" fmla="*/ 3495675 w 4267200"/>
              <a:gd name="connsiteY15" fmla="*/ 2724150 h 2781300"/>
              <a:gd name="connsiteX16" fmla="*/ 2266950 w 4267200"/>
              <a:gd name="connsiteY16" fmla="*/ 2771775 h 2781300"/>
              <a:gd name="connsiteX17" fmla="*/ 885825 w 4267200"/>
              <a:gd name="connsiteY17" fmla="*/ 2781300 h 2781300"/>
              <a:gd name="connsiteX18" fmla="*/ 9525 w 4267200"/>
              <a:gd name="connsiteY18" fmla="*/ 2781300 h 2781300"/>
              <a:gd name="connsiteX19" fmla="*/ 38100 w 4267200"/>
              <a:gd name="connsiteY19" fmla="*/ 2105025 h 2781300"/>
              <a:gd name="connsiteX20" fmla="*/ 76200 w 4267200"/>
              <a:gd name="connsiteY20" fmla="*/ 1752600 h 2781300"/>
              <a:gd name="connsiteX21" fmla="*/ 0 w 4267200"/>
              <a:gd name="connsiteY21" fmla="*/ 1552575 h 27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67200" h="2781300">
                <a:moveTo>
                  <a:pt x="0" y="1552575"/>
                </a:moveTo>
                <a:lnTo>
                  <a:pt x="266700" y="1333500"/>
                </a:lnTo>
                <a:lnTo>
                  <a:pt x="676275" y="1152525"/>
                </a:lnTo>
                <a:lnTo>
                  <a:pt x="990600" y="1085850"/>
                </a:lnTo>
                <a:lnTo>
                  <a:pt x="1104900" y="809625"/>
                </a:lnTo>
                <a:lnTo>
                  <a:pt x="1362075" y="647700"/>
                </a:lnTo>
                <a:lnTo>
                  <a:pt x="1990725" y="590550"/>
                </a:lnTo>
                <a:lnTo>
                  <a:pt x="2600325" y="438150"/>
                </a:lnTo>
                <a:lnTo>
                  <a:pt x="2990850" y="228600"/>
                </a:lnTo>
                <a:lnTo>
                  <a:pt x="3352800" y="28575"/>
                </a:lnTo>
                <a:lnTo>
                  <a:pt x="3714750" y="0"/>
                </a:lnTo>
                <a:lnTo>
                  <a:pt x="4200525" y="295275"/>
                </a:lnTo>
                <a:lnTo>
                  <a:pt x="4229100" y="1314450"/>
                </a:lnTo>
                <a:lnTo>
                  <a:pt x="4267200" y="2095500"/>
                </a:lnTo>
                <a:lnTo>
                  <a:pt x="4200525" y="2514600"/>
                </a:lnTo>
                <a:lnTo>
                  <a:pt x="3495675" y="2724150"/>
                </a:lnTo>
                <a:lnTo>
                  <a:pt x="2266950" y="2771775"/>
                </a:lnTo>
                <a:lnTo>
                  <a:pt x="885825" y="2781300"/>
                </a:lnTo>
                <a:lnTo>
                  <a:pt x="9525" y="2781300"/>
                </a:lnTo>
                <a:lnTo>
                  <a:pt x="38100" y="2105025"/>
                </a:lnTo>
                <a:lnTo>
                  <a:pt x="76200" y="1752600"/>
                </a:lnTo>
                <a:lnTo>
                  <a:pt x="0" y="15525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Дуга 8">
            <a:extLst>
              <a:ext uri="{FF2B5EF4-FFF2-40B4-BE49-F238E27FC236}">
                <a16:creationId xmlns:a16="http://schemas.microsoft.com/office/drawing/2014/main" id="{B8DE400D-41A8-6F72-F3C9-01EE09213102}"/>
              </a:ext>
            </a:extLst>
          </p:cNvPr>
          <p:cNvSpPr/>
          <p:nvPr/>
        </p:nvSpPr>
        <p:spPr>
          <a:xfrm>
            <a:off x="3857625" y="565789"/>
            <a:ext cx="7538715" cy="4673868"/>
          </a:xfrm>
          <a:prstGeom prst="arc">
            <a:avLst>
              <a:gd name="adj1" fmla="val 59266"/>
              <a:gd name="adj2" fmla="val 5380687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F1A2049-44DC-471E-A44E-2F37074A62EE}"/>
              </a:ext>
            </a:extLst>
          </p:cNvPr>
          <p:cNvSpPr/>
          <p:nvPr/>
        </p:nvSpPr>
        <p:spPr>
          <a:xfrm>
            <a:off x="6229350" y="4381500"/>
            <a:ext cx="1076325" cy="126682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CF17D59-A34E-E41E-9849-66FA65F858CD}"/>
              </a:ext>
            </a:extLst>
          </p:cNvPr>
          <p:cNvSpPr/>
          <p:nvPr/>
        </p:nvSpPr>
        <p:spPr>
          <a:xfrm>
            <a:off x="10706100" y="1618343"/>
            <a:ext cx="1076325" cy="126682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08CD953-6F06-19D9-7B03-81CA9878F7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7197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b="1" dirty="0"/>
                  <a:t>Законы сохранения</a:t>
                </a:r>
              </a:p>
              <a:p>
                <a:pPr marL="0" indent="0">
                  <a:buNone/>
                </a:pPr>
                <a:r>
                  <a:rPr lang="ru-RU" dirty="0"/>
                  <a:t>магнитного момента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𝐜𝐨𝐧𝐬𝐭</m:t>
                      </m:r>
                    </m:oMath>
                  </m:oMathPara>
                </a14:m>
                <a:endParaRPr lang="ru-RU" b="1" dirty="0"/>
              </a:p>
              <a:p>
                <a:pPr marL="0" indent="0">
                  <a:buNone/>
                </a:pPr>
                <a:r>
                  <a:rPr lang="ru-RU" dirty="0"/>
                  <a:t>момента импульса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𝛚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𝐜𝐨𝐧𝐬𝐭</m:t>
                      </m:r>
                    </m:oMath>
                  </m:oMathPara>
                </a14:m>
                <a:endParaRPr lang="ru-RU" b="1" dirty="0"/>
              </a:p>
              <a:p>
                <a:pPr marL="0" indent="0">
                  <a:buNone/>
                </a:pPr>
                <a:r>
                  <a:rPr lang="ru-RU" dirty="0"/>
                  <a:t>Из звезды (Солнца)</a:t>
                </a:r>
              </a:p>
              <a:p>
                <a:pPr marL="0" indent="0">
                  <a:buNone/>
                </a:pPr>
                <a:r>
                  <a:rPr lang="ru-RU" b="1" dirty="0"/>
                  <a:t>1 000 000 км</a:t>
                </a:r>
              </a:p>
              <a:p>
                <a:pPr marL="0" indent="0">
                  <a:buNone/>
                </a:pPr>
                <a:r>
                  <a:rPr lang="ru-RU" dirty="0"/>
                  <a:t>В объект радиусом</a:t>
                </a:r>
              </a:p>
              <a:p>
                <a:pPr marL="0" indent="0">
                  <a:buNone/>
                </a:pPr>
                <a:r>
                  <a:rPr lang="ru-RU" b="1" dirty="0"/>
                  <a:t>10 км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B08CD953-6F06-19D9-7B03-81CA9878F7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71975" cy="4351338"/>
              </a:xfrm>
              <a:blipFill>
                <a:blip r:embed="rId4"/>
                <a:stretch>
                  <a:fillRect l="-2929" t="-2241" b="-33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78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4D72D-35A6-0B64-F5AC-A00B2F24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Пульсары</a:t>
            </a:r>
            <a:br>
              <a:rPr lang="ru-RU" dirty="0"/>
            </a:br>
            <a:r>
              <a:rPr lang="ru-RU" dirty="0">
                <a:highlight>
                  <a:srgbClr val="00FF00"/>
                </a:highlight>
              </a:rPr>
              <a:t>(одиночные)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0A7B75-D917-4829-488D-F7884036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97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Периодическое</a:t>
            </a:r>
            <a:br>
              <a:rPr lang="ru-RU" b="1" dirty="0"/>
            </a:br>
            <a:r>
              <a:rPr lang="ru-RU" dirty="0"/>
              <a:t>излучение</a:t>
            </a:r>
            <a:br>
              <a:rPr lang="ru-RU" dirty="0"/>
            </a:br>
            <a:r>
              <a:rPr lang="ru-RU" dirty="0"/>
              <a:t>в </a:t>
            </a:r>
            <a:r>
              <a:rPr lang="ru-RU" b="1" dirty="0"/>
              <a:t>радио-диапазоне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Как это работает?</a:t>
            </a:r>
          </a:p>
          <a:p>
            <a:pPr marL="0" indent="0">
              <a:buNone/>
            </a:pPr>
            <a:r>
              <a:rPr lang="ru-RU" dirty="0"/>
              <a:t>Пульсар вращается</a:t>
            </a:r>
            <a:br>
              <a:rPr lang="ru-RU" dirty="0"/>
            </a:br>
            <a:r>
              <a:rPr lang="ru-RU" b="1" dirty="0"/>
              <a:t>вокруг оси</a:t>
            </a:r>
            <a:br>
              <a:rPr lang="ru-RU" b="1" dirty="0"/>
            </a:br>
            <a:r>
              <a:rPr lang="ru-RU" b="1" dirty="0"/>
              <a:t>вращения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излучение идет</a:t>
            </a:r>
            <a:br>
              <a:rPr lang="ru-RU" dirty="0"/>
            </a:br>
            <a:r>
              <a:rPr lang="ru-RU" b="1" dirty="0"/>
              <a:t>вдоль магнитной</a:t>
            </a:r>
            <a:br>
              <a:rPr lang="ru-RU" b="1" dirty="0"/>
            </a:br>
            <a:r>
              <a:rPr lang="ru-RU" b="1" dirty="0"/>
              <a:t>оси</a:t>
            </a:r>
          </a:p>
        </p:txBody>
      </p:sp>
      <p:pic>
        <p:nvPicPr>
          <p:cNvPr id="4" name="Picture 2" descr="6 Pulsars‣ Essential Radio Astronomy">
            <a:extLst>
              <a:ext uri="{FF2B5EF4-FFF2-40B4-BE49-F238E27FC236}">
                <a16:creationId xmlns:a16="http://schemas.microsoft.com/office/drawing/2014/main" id="{BFF06FE0-56D0-A09A-F88D-C3C7C315A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7" y="1329627"/>
            <a:ext cx="4570413" cy="499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AST Radio Telescope Discovers 201 New Pulsars | Astronomy | Sci-News.com">
            <a:extLst>
              <a:ext uri="{FF2B5EF4-FFF2-40B4-BE49-F238E27FC236}">
                <a16:creationId xmlns:a16="http://schemas.microsoft.com/office/drawing/2014/main" id="{82FAD4D2-5AF0-62C5-15B0-3A9ECF8C2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0" r="12331"/>
          <a:stretch/>
        </p:blipFill>
        <p:spPr bwMode="auto">
          <a:xfrm>
            <a:off x="5143500" y="1"/>
            <a:ext cx="706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48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4D72D-35A6-0B64-F5AC-A00B2F24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Пульсары</a:t>
            </a:r>
            <a:br>
              <a:rPr lang="ru-RU" dirty="0"/>
            </a:br>
            <a:r>
              <a:rPr lang="ru-RU" dirty="0">
                <a:highlight>
                  <a:srgbClr val="00FF00"/>
                </a:highlight>
              </a:rPr>
              <a:t>(одиночные)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0A7B75-D917-4829-488D-F78840368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Откуда излучение?</a:t>
            </a:r>
          </a:p>
          <a:p>
            <a:pPr marL="0" indent="0">
              <a:buNone/>
            </a:pPr>
            <a:endParaRPr lang="ru-RU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r>
              <a:rPr lang="ru-RU" b="1" dirty="0"/>
              <a:t>Магнитное поле</a:t>
            </a:r>
            <a:r>
              <a:rPr lang="ru-RU" dirty="0"/>
              <a:t> </a:t>
            </a:r>
            <a:r>
              <a:rPr lang="ru-RU" b="1" dirty="0"/>
              <a:t>теряет энергию</a:t>
            </a:r>
            <a:r>
              <a:rPr lang="ru-RU" dirty="0"/>
              <a:t>, ускоряя частицы до релятивистских скоростей</a:t>
            </a:r>
          </a:p>
          <a:p>
            <a:pPr marL="0" indent="0">
              <a:buNone/>
            </a:pPr>
            <a:r>
              <a:rPr lang="ru-RU" b="1" dirty="0"/>
              <a:t>Частицы теряют энергию</a:t>
            </a:r>
            <a:r>
              <a:rPr lang="ru-RU" dirty="0"/>
              <a:t>, излучая в радио-диапазоне</a:t>
            </a:r>
            <a:endParaRPr lang="ru-RU" b="1" dirty="0">
              <a:highlight>
                <a:srgbClr val="00FF00"/>
              </a:highlight>
            </a:endParaRPr>
          </a:p>
        </p:txBody>
      </p:sp>
      <p:pic>
        <p:nvPicPr>
          <p:cNvPr id="4" name="Picture 2" descr="6 Pulsars‣ Essential Radio Astronomy">
            <a:extLst>
              <a:ext uri="{FF2B5EF4-FFF2-40B4-BE49-F238E27FC236}">
                <a16:creationId xmlns:a16="http://schemas.microsoft.com/office/drawing/2014/main" id="{BFF06FE0-56D0-A09A-F88D-C3C7C315A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77082"/>
            <a:ext cx="6096000" cy="666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89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BF93A-B212-F7E4-837A-D5F359A8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Пульсары </a:t>
            </a:r>
            <a:r>
              <a:rPr lang="ru-RU" b="1" dirty="0">
                <a:highlight>
                  <a:srgbClr val="00FF00"/>
                </a:highlight>
              </a:rPr>
              <a:t>(в двойных системах)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BD5293-90ED-3694-4256-4AC778AA7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4" descr="1 Geometry of a Roche lobe overflow low-mass X-ray binary. The color... |  Download Scientific Diagram">
            <a:extLst>
              <a:ext uri="{FF2B5EF4-FFF2-40B4-BE49-F238E27FC236}">
                <a16:creationId xmlns:a16="http://schemas.microsoft.com/office/drawing/2014/main" id="{B664EE58-6D57-F695-A6F8-EA5B1F67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08" y="1825625"/>
            <a:ext cx="531713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efine &quot;X-ray Pulsar&quot; : SkyFall Meteorites Glossary">
            <a:extLst>
              <a:ext uri="{FF2B5EF4-FFF2-40B4-BE49-F238E27FC236}">
                <a16:creationId xmlns:a16="http://schemas.microsoft.com/office/drawing/2014/main" id="{66EC9885-1030-488C-DB13-9A8A4F8B5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7" y="1690688"/>
            <a:ext cx="5309713" cy="395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5451264-855C-426B-0278-7362758D986A}"/>
              </a:ext>
            </a:extLst>
          </p:cNvPr>
          <p:cNvCxnSpPr>
            <a:cxnSpLocks/>
          </p:cNvCxnSpPr>
          <p:nvPr/>
        </p:nvCxnSpPr>
        <p:spPr>
          <a:xfrm flipH="1" flipV="1">
            <a:off x="6105524" y="1811339"/>
            <a:ext cx="1432560" cy="18446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E64C4A8-F771-B9AB-4E9D-120F95DFA87C}"/>
              </a:ext>
            </a:extLst>
          </p:cNvPr>
          <p:cNvCxnSpPr>
            <a:cxnSpLocks/>
          </p:cNvCxnSpPr>
          <p:nvPr/>
        </p:nvCxnSpPr>
        <p:spPr>
          <a:xfrm flipH="1">
            <a:off x="6107909" y="4114800"/>
            <a:ext cx="1420651" cy="1442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3601504-D6D0-EE84-D2EB-739DFFF84A39}"/>
              </a:ext>
            </a:extLst>
          </p:cNvPr>
          <p:cNvSpPr/>
          <p:nvPr/>
        </p:nvSpPr>
        <p:spPr>
          <a:xfrm>
            <a:off x="7528560" y="3670244"/>
            <a:ext cx="716280" cy="44455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6112EA0-95F5-8800-32BE-2F6E7D55AF5F}"/>
              </a:ext>
            </a:extLst>
          </p:cNvPr>
          <p:cNvSpPr/>
          <p:nvPr/>
        </p:nvSpPr>
        <p:spPr>
          <a:xfrm>
            <a:off x="471962" y="1825625"/>
            <a:ext cx="5624038" cy="37217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8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340E9-21B6-48A2-9B04-BE0533E10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Пульсары </a:t>
            </a:r>
            <a:r>
              <a:rPr lang="ru-RU" dirty="0">
                <a:highlight>
                  <a:srgbClr val="00FF00"/>
                </a:highlight>
              </a:rPr>
              <a:t>(в двойных системах)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A4405-E989-BFE8-7306-95AF014BA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2" descr="Define &quot;X-ray Pulsar&quot; : SkyFall Meteorites Glossary">
            <a:extLst>
              <a:ext uri="{FF2B5EF4-FFF2-40B4-BE49-F238E27FC236}">
                <a16:creationId xmlns:a16="http://schemas.microsoft.com/office/drawing/2014/main" id="{4B93BBD9-9922-2C02-B351-848E5BBA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825625"/>
            <a:ext cx="5772150" cy="43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ight curve of Crab Pulsar">
            <a:extLst>
              <a:ext uri="{FF2B5EF4-FFF2-40B4-BE49-F238E27FC236}">
                <a16:creationId xmlns:a16="http://schemas.microsoft.com/office/drawing/2014/main" id="{E41BC2A3-E749-5BE3-BFBB-2863D350B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3"/>
          <a:stretch/>
        </p:blipFill>
        <p:spPr bwMode="auto">
          <a:xfrm>
            <a:off x="485775" y="1981199"/>
            <a:ext cx="5740144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E2B0B-C01B-95FD-F356-B1C208CC6F9D}"/>
              </a:ext>
            </a:extLst>
          </p:cNvPr>
          <p:cNvSpPr txBox="1"/>
          <p:nvPr/>
        </p:nvSpPr>
        <p:spPr>
          <a:xfrm>
            <a:off x="1148254" y="2124075"/>
            <a:ext cx="4790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Пульсар в </a:t>
            </a:r>
            <a:r>
              <a:rPr lang="ru-RU" b="1" dirty="0" err="1">
                <a:highlight>
                  <a:srgbClr val="00FF00"/>
                </a:highlight>
              </a:rPr>
              <a:t>Крабовидной</a:t>
            </a:r>
            <a:r>
              <a:rPr lang="ru-RU" b="1" dirty="0">
                <a:highlight>
                  <a:srgbClr val="00FF00"/>
                </a:highlight>
              </a:rPr>
              <a:t> туманности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5F4FD-41D2-23F5-17E3-880781C750C2}"/>
              </a:ext>
            </a:extLst>
          </p:cNvPr>
          <p:cNvSpPr txBox="1"/>
          <p:nvPr/>
        </p:nvSpPr>
        <p:spPr>
          <a:xfrm>
            <a:off x="1019175" y="60507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https://www.eso.org/public/images/eso9948i/ </a:t>
            </a:r>
          </a:p>
        </p:txBody>
      </p:sp>
    </p:spTree>
    <p:extLst>
      <p:ext uri="{BB962C8B-B14F-4D97-AF65-F5344CB8AC3E}">
        <p14:creationId xmlns:p14="http://schemas.microsoft.com/office/powerpoint/2010/main" val="248422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09F3D-23BF-661C-1C30-8EC8C5AF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Рентгеновское излучение в космосе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41D63-0AA2-EE85-8651-4CE7B447D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Историческая справка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Пульсары (одиночные)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Пульсары (в двойных системах)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Временной анализ</a:t>
            </a:r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Чем мы займемся на практике?</a:t>
            </a:r>
          </a:p>
        </p:txBody>
      </p:sp>
    </p:spTree>
    <p:extLst>
      <p:ext uri="{BB962C8B-B14F-4D97-AF65-F5344CB8AC3E}">
        <p14:creationId xmlns:p14="http://schemas.microsoft.com/office/powerpoint/2010/main" val="2274167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81D2A0F3-1105-D8C8-528A-F93DC75D9C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935638"/>
              </p:ext>
            </p:extLst>
          </p:nvPr>
        </p:nvGraphicFramePr>
        <p:xfrm>
          <a:off x="2328937" y="4716206"/>
          <a:ext cx="3491641" cy="1889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787280" imgH="2590200" progId="">
                  <p:embed/>
                </p:oleObj>
              </mc:Choice>
              <mc:Fallback>
                <p:oleObj r:id="rId2" imgW="4787280" imgH="2590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8937" y="4716206"/>
                        <a:ext cx="3491641" cy="1889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2" name="Picture 2" descr="004194 - Карусель с рулём для детской площадки">
            <a:extLst>
              <a:ext uri="{FF2B5EF4-FFF2-40B4-BE49-F238E27FC236}">
                <a16:creationId xmlns:a16="http://schemas.microsoft.com/office/drawing/2014/main" id="{980A4C22-9C62-0994-28E8-90E494A8C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20" b="24668"/>
          <a:stretch/>
        </p:blipFill>
        <p:spPr bwMode="auto">
          <a:xfrm>
            <a:off x="2238375" y="2457449"/>
            <a:ext cx="359092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14BDA76-A717-3CA2-B7D5-05E4CE583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Два режима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en-US" b="1" dirty="0"/>
              <a:t>Accretor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Propeller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E2DF3-8B4F-AFC3-3F9A-CF8E2D85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Пульсары </a:t>
            </a:r>
            <a:r>
              <a:rPr lang="ru-RU" b="1" dirty="0">
                <a:highlight>
                  <a:srgbClr val="00FF00"/>
                </a:highlight>
              </a:rPr>
              <a:t>(в двойных системах)</a:t>
            </a:r>
            <a:endParaRPr lang="ru-RU" dirty="0"/>
          </a:p>
        </p:txBody>
      </p:sp>
      <p:pic>
        <p:nvPicPr>
          <p:cNvPr id="4" name="Picture 4" descr="X-ray pulsars fade as propeller effect sets in">
            <a:extLst>
              <a:ext uri="{FF2B5EF4-FFF2-40B4-BE49-F238E27FC236}">
                <a16:creationId xmlns:a16="http://schemas.microsoft.com/office/drawing/2014/main" id="{92B841EE-FB09-1658-808E-9471B4ED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193746"/>
            <a:ext cx="5457825" cy="466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8CF97C-CFCD-90BD-8738-6D2985E02E88}"/>
              </a:ext>
            </a:extLst>
          </p:cNvPr>
          <p:cNvSpPr txBox="1"/>
          <p:nvPr/>
        </p:nvSpPr>
        <p:spPr>
          <a:xfrm rot="16200000">
            <a:off x="8568015" y="2982238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solidFill>
                  <a:schemeClr val="bg1">
                    <a:lumMod val="65000"/>
                  </a:schemeClr>
                </a:solidFill>
                <a:effectLst/>
              </a:rPr>
              <a:t>Propeller effect in two brightest transient X-ray pulsars: 4U 0115+63 and V 0332+53</a:t>
            </a:r>
          </a:p>
          <a:p>
            <a:pPr algn="l"/>
            <a:r>
              <a:rPr lang="en-US" sz="1600" i="0" dirty="0">
                <a:solidFill>
                  <a:schemeClr val="bg1">
                    <a:lumMod val="65000"/>
                  </a:schemeClr>
                </a:solidFill>
                <a:effectLst/>
              </a:rPr>
              <a:t>S. S. Tsygankov et al.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CF07AA22-975F-A08D-4AAB-FF58628EADBC}"/>
              </a:ext>
            </a:extLst>
          </p:cNvPr>
          <p:cNvSpPr/>
          <p:nvPr/>
        </p:nvSpPr>
        <p:spPr>
          <a:xfrm>
            <a:off x="1409700" y="2886067"/>
            <a:ext cx="2790825" cy="762007"/>
          </a:xfrm>
          <a:custGeom>
            <a:avLst/>
            <a:gdLst>
              <a:gd name="connsiteX0" fmla="*/ 0 w 1838325"/>
              <a:gd name="connsiteY0" fmla="*/ 514357 h 523882"/>
              <a:gd name="connsiteX1" fmla="*/ 933450 w 1838325"/>
              <a:gd name="connsiteY1" fmla="*/ 7 h 523882"/>
              <a:gd name="connsiteX2" fmla="*/ 1838325 w 1838325"/>
              <a:gd name="connsiteY2" fmla="*/ 523882 h 52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8325" h="523882">
                <a:moveTo>
                  <a:pt x="0" y="514357"/>
                </a:moveTo>
                <a:cubicBezTo>
                  <a:pt x="313531" y="256388"/>
                  <a:pt x="627063" y="-1580"/>
                  <a:pt x="933450" y="7"/>
                </a:cubicBezTo>
                <a:cubicBezTo>
                  <a:pt x="1239837" y="1594"/>
                  <a:pt x="1539081" y="262738"/>
                  <a:pt x="1838325" y="523882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518EB7FE-493F-2ED3-2441-2D50BF812C15}"/>
              </a:ext>
            </a:extLst>
          </p:cNvPr>
          <p:cNvSpPr/>
          <p:nvPr/>
        </p:nvSpPr>
        <p:spPr>
          <a:xfrm>
            <a:off x="1123950" y="4959026"/>
            <a:ext cx="1672818" cy="1294754"/>
          </a:xfrm>
          <a:custGeom>
            <a:avLst/>
            <a:gdLst>
              <a:gd name="connsiteX0" fmla="*/ 0 w 1672818"/>
              <a:gd name="connsiteY0" fmla="*/ 155899 h 1294754"/>
              <a:gd name="connsiteX1" fmla="*/ 1581150 w 1672818"/>
              <a:gd name="connsiteY1" fmla="*/ 79699 h 1294754"/>
              <a:gd name="connsiteX2" fmla="*/ 1362075 w 1672818"/>
              <a:gd name="connsiteY2" fmla="*/ 1136974 h 1294754"/>
              <a:gd name="connsiteX3" fmla="*/ 352425 w 1672818"/>
              <a:gd name="connsiteY3" fmla="*/ 1270324 h 129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818" h="1294754">
                <a:moveTo>
                  <a:pt x="0" y="155899"/>
                </a:moveTo>
                <a:cubicBezTo>
                  <a:pt x="677069" y="36043"/>
                  <a:pt x="1354138" y="-83813"/>
                  <a:pt x="1581150" y="79699"/>
                </a:cubicBezTo>
                <a:cubicBezTo>
                  <a:pt x="1808162" y="243211"/>
                  <a:pt x="1566862" y="938537"/>
                  <a:pt x="1362075" y="1136974"/>
                </a:cubicBezTo>
                <a:cubicBezTo>
                  <a:pt x="1157288" y="1335411"/>
                  <a:pt x="754856" y="1302867"/>
                  <a:pt x="352425" y="1270324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58A4B6B1-546F-FC3B-8452-E4582100B2D4}"/>
              </a:ext>
            </a:extLst>
          </p:cNvPr>
          <p:cNvSpPr/>
          <p:nvPr/>
        </p:nvSpPr>
        <p:spPr>
          <a:xfrm>
            <a:off x="4582914" y="3875644"/>
            <a:ext cx="952500" cy="472440"/>
          </a:xfrm>
          <a:custGeom>
            <a:avLst/>
            <a:gdLst>
              <a:gd name="connsiteX0" fmla="*/ 0 w 952500"/>
              <a:gd name="connsiteY0" fmla="*/ 472440 h 472440"/>
              <a:gd name="connsiteX1" fmla="*/ 769620 w 952500"/>
              <a:gd name="connsiteY1" fmla="*/ 342900 h 472440"/>
              <a:gd name="connsiteX2" fmla="*/ 952500 w 952500"/>
              <a:gd name="connsiteY2" fmla="*/ 0 h 472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72440">
                <a:moveTo>
                  <a:pt x="0" y="472440"/>
                </a:moveTo>
                <a:cubicBezTo>
                  <a:pt x="305435" y="447040"/>
                  <a:pt x="610870" y="421640"/>
                  <a:pt x="769620" y="342900"/>
                </a:cubicBezTo>
                <a:cubicBezTo>
                  <a:pt x="928370" y="264160"/>
                  <a:pt x="940435" y="132080"/>
                  <a:pt x="952500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F7CF3-EC08-3FF1-39EC-089728EF3D22}"/>
              </a:ext>
            </a:extLst>
          </p:cNvPr>
          <p:cNvSpPr txBox="1"/>
          <p:nvPr/>
        </p:nvSpPr>
        <p:spPr>
          <a:xfrm>
            <a:off x="6981825" y="2404031"/>
            <a:ext cx="128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Accretor</a:t>
            </a:r>
            <a:endParaRPr lang="ru-RU" dirty="0">
              <a:highlight>
                <a:srgbClr val="00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4E0CD0-4394-9C4A-99B6-2A47220E0140}"/>
              </a:ext>
            </a:extLst>
          </p:cNvPr>
          <p:cNvSpPr txBox="1"/>
          <p:nvPr/>
        </p:nvSpPr>
        <p:spPr>
          <a:xfrm>
            <a:off x="8584996" y="2404031"/>
            <a:ext cx="128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Propeller</a:t>
            </a:r>
            <a:endParaRPr lang="ru-RU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0674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DD4F23-601A-532C-A129-7694DF0C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82" y="3684032"/>
            <a:ext cx="5260868" cy="3059668"/>
          </a:xfrm>
          <a:prstGeom prst="rect">
            <a:avLst/>
          </a:prstGeom>
        </p:spPr>
      </p:pic>
      <p:pic>
        <p:nvPicPr>
          <p:cNvPr id="11266" name="Picture 2" descr="Light curve of X-ray binary system Circinus X-1">
            <a:extLst>
              <a:ext uri="{FF2B5EF4-FFF2-40B4-BE49-F238E27FC236}">
                <a16:creationId xmlns:a16="http://schemas.microsoft.com/office/drawing/2014/main" id="{BDCE7171-9DF3-1358-A229-E1F2824CB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71" y="1883807"/>
            <a:ext cx="503872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AA386-927F-A897-D7C6-B410B93B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Временной анализ</a:t>
            </a:r>
            <a:br>
              <a:rPr lang="en-US" dirty="0"/>
            </a:br>
            <a:r>
              <a:rPr lang="ru-RU" b="1" dirty="0"/>
              <a:t>Как выглядят данные?</a:t>
            </a:r>
            <a:endParaRPr lang="ru-RU" dirty="0"/>
          </a:p>
        </p:txBody>
      </p:sp>
      <p:pic>
        <p:nvPicPr>
          <p:cNvPr id="11268" name="Picture 4" descr="Morphology of the Light Curves for the X-ray Novae H 1743-322 and GX 339-4  during Their Outbursts in 2005–2019 | SpringerLink">
            <a:extLst>
              <a:ext uri="{FF2B5EF4-FFF2-40B4-BE49-F238E27FC236}">
                <a16:creationId xmlns:a16="http://schemas.microsoft.com/office/drawing/2014/main" id="{4E0F7D51-A3F9-B850-272C-CFFED315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8" y="1766332"/>
            <a:ext cx="5295901" cy="207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368B2B-5C2B-06B2-4C3F-D0362EC58B33}"/>
              </a:ext>
            </a:extLst>
          </p:cNvPr>
          <p:cNvSpPr txBox="1"/>
          <p:nvPr/>
        </p:nvSpPr>
        <p:spPr>
          <a:xfrm>
            <a:off x="942975" y="155309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highlight>
                  <a:srgbClr val="C0C0C0"/>
                </a:highlight>
              </a:rPr>
              <a:t>Supenovae</a:t>
            </a:r>
            <a:endParaRPr lang="ru-RU" b="1" dirty="0">
              <a:highlight>
                <a:srgbClr val="C0C0C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68F0D-1779-35D0-6B10-ACD8C5A27862}"/>
              </a:ext>
            </a:extLst>
          </p:cNvPr>
          <p:cNvSpPr txBox="1"/>
          <p:nvPr/>
        </p:nvSpPr>
        <p:spPr>
          <a:xfrm>
            <a:off x="10758730" y="207006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Pulsar</a:t>
            </a:r>
            <a:endParaRPr lang="ru-RU" b="1" dirty="0">
              <a:highlight>
                <a:srgbClr val="C0C0C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473A3-0C6B-667C-898E-DE98F22D233A}"/>
              </a:ext>
            </a:extLst>
          </p:cNvPr>
          <p:cNvSpPr txBox="1"/>
          <p:nvPr/>
        </p:nvSpPr>
        <p:spPr>
          <a:xfrm rot="16200000">
            <a:off x="11353384" y="2472283"/>
            <a:ext cx="1038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Ссылка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114D0-F8BE-7DBB-419A-6D9632E7065C}"/>
              </a:ext>
            </a:extLst>
          </p:cNvPr>
          <p:cNvSpPr txBox="1"/>
          <p:nvPr/>
        </p:nvSpPr>
        <p:spPr>
          <a:xfrm rot="16200000">
            <a:off x="5529871" y="2025680"/>
            <a:ext cx="971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Ссылка</a:t>
            </a:r>
            <a:endParaRPr lang="ru-RU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41A5-98F9-1912-6A98-E215D0F9EB6E}"/>
              </a:ext>
            </a:extLst>
          </p:cNvPr>
          <p:cNvSpPr txBox="1"/>
          <p:nvPr/>
        </p:nvSpPr>
        <p:spPr>
          <a:xfrm>
            <a:off x="942975" y="383871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>
                <a:highlight>
                  <a:srgbClr val="C0C0C0"/>
                </a:highlight>
              </a:rPr>
              <a:t>Supergiant</a:t>
            </a:r>
            <a:r>
              <a:rPr lang="ru-RU" sz="1600" b="1" dirty="0">
                <a:highlight>
                  <a:srgbClr val="C0C0C0"/>
                </a:highlight>
              </a:rPr>
              <a:t> Fast X-</a:t>
            </a:r>
            <a:r>
              <a:rPr lang="ru-RU" sz="1600" b="1" dirty="0" err="1">
                <a:highlight>
                  <a:srgbClr val="C0C0C0"/>
                </a:highlight>
              </a:rPr>
              <a:t>ray</a:t>
            </a:r>
            <a:r>
              <a:rPr lang="ru-RU" sz="1600" b="1" dirty="0">
                <a:highlight>
                  <a:srgbClr val="C0C0C0"/>
                </a:highlight>
              </a:rPr>
              <a:t> </a:t>
            </a:r>
            <a:r>
              <a:rPr lang="ru-RU" sz="1600" b="1" dirty="0" err="1">
                <a:highlight>
                  <a:srgbClr val="C0C0C0"/>
                </a:highlight>
              </a:rPr>
              <a:t>Transient</a:t>
            </a:r>
            <a:endParaRPr lang="ru-RU" sz="1600" b="1" dirty="0">
              <a:highlight>
                <a:srgbClr val="C0C0C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779D3-76C9-8467-0CE8-F86BE31B3C17}"/>
              </a:ext>
            </a:extLst>
          </p:cNvPr>
          <p:cNvSpPr txBox="1"/>
          <p:nvPr/>
        </p:nvSpPr>
        <p:spPr>
          <a:xfrm rot="16200000">
            <a:off x="5558850" y="4188766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7"/>
              </a:rPr>
              <a:t>Cc</a:t>
            </a:r>
            <a:r>
              <a:rPr lang="ru-RU" sz="1600" dirty="0" err="1">
                <a:hlinkClick r:id="rId7"/>
              </a:rPr>
              <a:t>ылка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3E347-17C8-EE54-9374-E7CC2E90AB28}"/>
              </a:ext>
            </a:extLst>
          </p:cNvPr>
          <p:cNvSpPr txBox="1"/>
          <p:nvPr/>
        </p:nvSpPr>
        <p:spPr>
          <a:xfrm>
            <a:off x="7202705" y="1731507"/>
            <a:ext cx="3187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highlight>
                  <a:srgbClr val="00FF00"/>
                </a:highlight>
              </a:rPr>
              <a:t>Кривые блеска</a:t>
            </a:r>
          </a:p>
        </p:txBody>
      </p:sp>
    </p:spTree>
    <p:extLst>
      <p:ext uri="{BB962C8B-B14F-4D97-AF65-F5344CB8AC3E}">
        <p14:creationId xmlns:p14="http://schemas.microsoft.com/office/powerpoint/2010/main" val="263834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25AC7-8641-A8AD-DB47-D27CBA1E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Временной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C9A989-1E1A-8EB4-2B7A-2C1A771A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Основные виды</a:t>
            </a:r>
            <a:r>
              <a:rPr lang="en-US" dirty="0"/>
              <a:t>:</a:t>
            </a:r>
            <a:br>
              <a:rPr lang="ru-RU" dirty="0"/>
            </a:br>
            <a:r>
              <a:rPr lang="ru-RU" b="1" dirty="0">
                <a:highlight>
                  <a:srgbClr val="00FF00"/>
                </a:highlight>
              </a:rPr>
              <a:t>Фурье-трансформация</a:t>
            </a:r>
            <a:br>
              <a:rPr lang="ru-RU" b="1" dirty="0">
                <a:highlight>
                  <a:srgbClr val="00FF00"/>
                </a:highlight>
              </a:rPr>
            </a:br>
            <a:endParaRPr lang="en-US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br>
              <a:rPr lang="ru-RU" b="1" dirty="0"/>
            </a:br>
            <a:endParaRPr lang="ru-RU" b="1" dirty="0"/>
          </a:p>
        </p:txBody>
      </p:sp>
      <p:pic>
        <p:nvPicPr>
          <p:cNvPr id="12290" name="Picture 2" descr="Fourier Analysis Image">
            <a:extLst>
              <a:ext uri="{FF2B5EF4-FFF2-40B4-BE49-F238E27FC236}">
                <a16:creationId xmlns:a16="http://schemas.microsoft.com/office/drawing/2014/main" id="{2B0DAC09-36A9-6A54-66E1-88B213536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18047"/>
            <a:ext cx="5734050" cy="465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снимок экрана, линия, визитная карточка&#10;&#10;Автоматически созданное описание">
            <a:extLst>
              <a:ext uri="{FF2B5EF4-FFF2-40B4-BE49-F238E27FC236}">
                <a16:creationId xmlns:a16="http://schemas.microsoft.com/office/drawing/2014/main" id="{FD0EBA79-4C24-7182-D90D-4B74C8EE3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38" y="2771774"/>
            <a:ext cx="5147993" cy="3619501"/>
          </a:xfrm>
          <a:prstGeom prst="rect">
            <a:avLst/>
          </a:prstGeom>
        </p:spPr>
      </p:pic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BF038347-B2C8-912F-83D3-21D4D27A0856}"/>
              </a:ext>
            </a:extLst>
          </p:cNvPr>
          <p:cNvSpPr/>
          <p:nvPr/>
        </p:nvSpPr>
        <p:spPr>
          <a:xfrm>
            <a:off x="5534025" y="5372100"/>
            <a:ext cx="4419600" cy="1374598"/>
          </a:xfrm>
          <a:custGeom>
            <a:avLst/>
            <a:gdLst>
              <a:gd name="connsiteX0" fmla="*/ 0 w 4419600"/>
              <a:gd name="connsiteY0" fmla="*/ 0 h 1374598"/>
              <a:gd name="connsiteX1" fmla="*/ 1619250 w 4419600"/>
              <a:gd name="connsiteY1" fmla="*/ 1152525 h 1374598"/>
              <a:gd name="connsiteX2" fmla="*/ 3943350 w 4419600"/>
              <a:gd name="connsiteY2" fmla="*/ 1352550 h 1374598"/>
              <a:gd name="connsiteX3" fmla="*/ 4419600 w 4419600"/>
              <a:gd name="connsiteY3" fmla="*/ 847725 h 137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374598">
                <a:moveTo>
                  <a:pt x="0" y="0"/>
                </a:moveTo>
                <a:cubicBezTo>
                  <a:pt x="481012" y="463550"/>
                  <a:pt x="962025" y="927100"/>
                  <a:pt x="1619250" y="1152525"/>
                </a:cubicBezTo>
                <a:cubicBezTo>
                  <a:pt x="2276475" y="1377950"/>
                  <a:pt x="3476625" y="1403350"/>
                  <a:pt x="3943350" y="1352550"/>
                </a:cubicBezTo>
                <a:cubicBezTo>
                  <a:pt x="4410075" y="1301750"/>
                  <a:pt x="4414837" y="1074737"/>
                  <a:pt x="4419600" y="847725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E88F5E6C-BBA0-D8BF-B3EC-F97ED34C31FC}"/>
              </a:ext>
            </a:extLst>
          </p:cNvPr>
          <p:cNvSpPr/>
          <p:nvPr/>
        </p:nvSpPr>
        <p:spPr>
          <a:xfrm>
            <a:off x="1409700" y="2818624"/>
            <a:ext cx="5029200" cy="953276"/>
          </a:xfrm>
          <a:custGeom>
            <a:avLst/>
            <a:gdLst>
              <a:gd name="connsiteX0" fmla="*/ 0 w 5124894"/>
              <a:gd name="connsiteY0" fmla="*/ 953276 h 953276"/>
              <a:gd name="connsiteX1" fmla="*/ 1257300 w 5124894"/>
              <a:gd name="connsiteY1" fmla="*/ 96026 h 953276"/>
              <a:gd name="connsiteX2" fmla="*/ 4486275 w 5124894"/>
              <a:gd name="connsiteY2" fmla="*/ 67451 h 953276"/>
              <a:gd name="connsiteX3" fmla="*/ 5124450 w 5124894"/>
              <a:gd name="connsiteY3" fmla="*/ 515126 h 953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4894" h="953276">
                <a:moveTo>
                  <a:pt x="0" y="953276"/>
                </a:moveTo>
                <a:cubicBezTo>
                  <a:pt x="254793" y="598470"/>
                  <a:pt x="509587" y="243664"/>
                  <a:pt x="1257300" y="96026"/>
                </a:cubicBezTo>
                <a:cubicBezTo>
                  <a:pt x="2005013" y="-51612"/>
                  <a:pt x="3841750" y="-2399"/>
                  <a:pt x="4486275" y="67451"/>
                </a:cubicBezTo>
                <a:cubicBezTo>
                  <a:pt x="5130800" y="137301"/>
                  <a:pt x="5127625" y="326213"/>
                  <a:pt x="5124450" y="515126"/>
                </a:cubicBezTo>
              </a:path>
            </a:pathLst>
          </a:custGeom>
          <a:noFill/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89521-13DD-751B-62AB-0DE859B0BFDF}"/>
              </a:ext>
            </a:extLst>
          </p:cNvPr>
          <p:cNvSpPr txBox="1"/>
          <p:nvPr/>
        </p:nvSpPr>
        <p:spPr>
          <a:xfrm>
            <a:off x="1013413" y="6061155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hlinkClick r:id="rId4"/>
              </a:rPr>
              <a:t>Ссылка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99F36-051C-BA0C-9875-97499640F970}"/>
              </a:ext>
            </a:extLst>
          </p:cNvPr>
          <p:cNvSpPr txBox="1"/>
          <p:nvPr/>
        </p:nvSpPr>
        <p:spPr>
          <a:xfrm>
            <a:off x="11053526" y="1179493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hlinkClick r:id="rId5"/>
              </a:rPr>
              <a:t>Ссылка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4848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25AC7-8641-A8AD-DB47-D27CBA1E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Временной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C9A989-1E1A-8EB4-2B7A-2C1A771A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Основные виды</a:t>
            </a:r>
            <a:r>
              <a:rPr lang="en-US" dirty="0"/>
              <a:t>:</a:t>
            </a:r>
            <a:br>
              <a:rPr lang="en-US" dirty="0"/>
            </a:br>
            <a:r>
              <a:rPr lang="ru-RU" b="1" dirty="0">
                <a:highlight>
                  <a:srgbClr val="00FF00"/>
                </a:highlight>
              </a:rPr>
              <a:t>Вейвлет анализ</a:t>
            </a:r>
            <a:endParaRPr lang="en-US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br>
              <a:rPr lang="ru-RU" b="1" dirty="0">
                <a:highlight>
                  <a:srgbClr val="00FF00"/>
                </a:highlight>
              </a:rPr>
            </a:br>
            <a:endParaRPr lang="en-US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br>
              <a:rPr lang="ru-RU" b="1" dirty="0"/>
            </a:br>
            <a:endParaRPr lang="ru-RU" b="1" dirty="0"/>
          </a:p>
        </p:txBody>
      </p:sp>
      <p:pic>
        <p:nvPicPr>
          <p:cNvPr id="13314" name="Picture 2" descr="figure 2">
            <a:extLst>
              <a:ext uri="{FF2B5EF4-FFF2-40B4-BE49-F238E27FC236}">
                <a16:creationId xmlns:a16="http://schemas.microsoft.com/office/drawing/2014/main" id="{EFE7AE1A-8015-0635-53F2-E3F66F174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61"/>
          <a:stretch/>
        </p:blipFill>
        <p:spPr bwMode="auto">
          <a:xfrm>
            <a:off x="5434013" y="3159125"/>
            <a:ext cx="6524625" cy="148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EC7AB1D5-8714-BA76-068A-01BA4146B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7" b="-566"/>
          <a:stretch/>
        </p:blipFill>
        <p:spPr bwMode="auto">
          <a:xfrm>
            <a:off x="5453062" y="4619626"/>
            <a:ext cx="65246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avelet - Wikipedia">
            <a:extLst>
              <a:ext uri="{FF2B5EF4-FFF2-40B4-BE49-F238E27FC236}">
                <a16:creationId xmlns:a16="http://schemas.microsoft.com/office/drawing/2014/main" id="{FF558FCE-481B-1C54-A14B-FDC15906A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428999"/>
            <a:ext cx="4456156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C626A-F69F-ECE0-B6E9-1BE82D79F279}"/>
              </a:ext>
            </a:extLst>
          </p:cNvPr>
          <p:cNvSpPr txBox="1"/>
          <p:nvPr/>
        </p:nvSpPr>
        <p:spPr>
          <a:xfrm>
            <a:off x="10872982" y="632833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hlinkClick r:id="rId4"/>
              </a:rPr>
              <a:t>Ссылка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5442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ght curve of X-ray binary system Circinus X-1">
            <a:extLst>
              <a:ext uri="{FF2B5EF4-FFF2-40B4-BE49-F238E27FC236}">
                <a16:creationId xmlns:a16="http://schemas.microsoft.com/office/drawing/2014/main" id="{D063C3BE-2ADF-94A4-0201-C8D7941F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9" y="523875"/>
            <a:ext cx="3348037" cy="334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25AC7-8641-A8AD-DB47-D27CBA1E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Временной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C9A989-1E1A-8EB4-2B7A-2C1A771A9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Основные виды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Наложение эпох</a:t>
            </a:r>
            <a:br>
              <a:rPr lang="en-US" b="1" dirty="0">
                <a:highlight>
                  <a:srgbClr val="00FF00"/>
                </a:highlight>
              </a:rPr>
            </a:br>
            <a:r>
              <a:rPr lang="ru-RU" b="1" dirty="0">
                <a:highlight>
                  <a:srgbClr val="00FF00"/>
                </a:highlight>
              </a:rPr>
              <a:t>(</a:t>
            </a:r>
            <a:r>
              <a:rPr lang="en-US" b="1" dirty="0">
                <a:highlight>
                  <a:srgbClr val="00FF00"/>
                </a:highlight>
              </a:rPr>
              <a:t>Epoch folding</a:t>
            </a:r>
            <a:r>
              <a:rPr lang="ru-RU" b="1" dirty="0">
                <a:highlight>
                  <a:srgbClr val="00FF00"/>
                </a:highlight>
              </a:rPr>
              <a:t>)</a:t>
            </a:r>
            <a:br>
              <a:rPr lang="ru-RU" b="1" dirty="0">
                <a:highlight>
                  <a:srgbClr val="00FF00"/>
                </a:highlight>
              </a:rPr>
            </a:br>
            <a:endParaRPr lang="en-US" b="1" dirty="0">
              <a:highlight>
                <a:srgbClr val="00FF00"/>
              </a:highlight>
            </a:endParaRPr>
          </a:p>
          <a:p>
            <a:pPr marL="0" indent="0">
              <a:buNone/>
            </a:pPr>
            <a:br>
              <a:rPr lang="ru-RU" b="1" dirty="0"/>
            </a:br>
            <a:endParaRPr lang="ru-RU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7F44D6-92CD-E5DF-046E-3FE8E8B3B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88" y="3825982"/>
            <a:ext cx="4693389" cy="2922481"/>
          </a:xfrm>
          <a:prstGeom prst="rect">
            <a:avLst/>
          </a:prstGeom>
        </p:spPr>
      </p:pic>
      <p:pic>
        <p:nvPicPr>
          <p:cNvPr id="6" name="Рисунок 5" descr="Изображение выглядит как Красочность, снимок экрана, искусство, пишущий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3774BD6A-740A-3AF5-C264-63BE21D42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3825982"/>
            <a:ext cx="4573388" cy="2847759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8A7A7F5-CCB6-41BF-F166-7411D4982EF7}"/>
              </a:ext>
            </a:extLst>
          </p:cNvPr>
          <p:cNvCxnSpPr/>
          <p:nvPr/>
        </p:nvCxnSpPr>
        <p:spPr>
          <a:xfrm>
            <a:off x="7477125" y="823906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A85AF78-3638-5BF0-4BD2-CF13DB644B04}"/>
              </a:ext>
            </a:extLst>
          </p:cNvPr>
          <p:cNvCxnSpPr/>
          <p:nvPr/>
        </p:nvCxnSpPr>
        <p:spPr>
          <a:xfrm>
            <a:off x="7772399" y="823896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B11DC2F-AFDA-38E3-3982-22CCB8D6AD13}"/>
              </a:ext>
            </a:extLst>
          </p:cNvPr>
          <p:cNvCxnSpPr/>
          <p:nvPr/>
        </p:nvCxnSpPr>
        <p:spPr>
          <a:xfrm>
            <a:off x="8062910" y="838166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C07265F-14DD-7A47-B3F5-B2E689150FC8}"/>
              </a:ext>
            </a:extLst>
          </p:cNvPr>
          <p:cNvCxnSpPr/>
          <p:nvPr/>
        </p:nvCxnSpPr>
        <p:spPr>
          <a:xfrm>
            <a:off x="8348662" y="833397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F8F489B-1B24-2776-EF65-D6E8B13672B7}"/>
              </a:ext>
            </a:extLst>
          </p:cNvPr>
          <p:cNvCxnSpPr/>
          <p:nvPr/>
        </p:nvCxnSpPr>
        <p:spPr>
          <a:xfrm>
            <a:off x="8634416" y="809580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56126FA-A4EA-50A4-7018-1E32A5CDF003}"/>
              </a:ext>
            </a:extLst>
          </p:cNvPr>
          <p:cNvCxnSpPr/>
          <p:nvPr/>
        </p:nvCxnSpPr>
        <p:spPr>
          <a:xfrm>
            <a:off x="8924933" y="814335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77A1A78-71F7-D0D3-FD3A-D05F9E827A57}"/>
              </a:ext>
            </a:extLst>
          </p:cNvPr>
          <p:cNvCxnSpPr/>
          <p:nvPr/>
        </p:nvCxnSpPr>
        <p:spPr>
          <a:xfrm>
            <a:off x="9210689" y="823855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7B982CD-E43D-5E61-436A-2CC491A9D3D7}"/>
              </a:ext>
            </a:extLst>
          </p:cNvPr>
          <p:cNvCxnSpPr/>
          <p:nvPr/>
        </p:nvCxnSpPr>
        <p:spPr>
          <a:xfrm>
            <a:off x="9496439" y="809564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4BFF9B80-1D8E-DDAA-1F98-98711950FD66}"/>
              </a:ext>
            </a:extLst>
          </p:cNvPr>
          <p:cNvCxnSpPr/>
          <p:nvPr/>
        </p:nvCxnSpPr>
        <p:spPr>
          <a:xfrm>
            <a:off x="9791721" y="814321"/>
            <a:ext cx="0" cy="27003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8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31554-19C5-449B-3FA1-C4FBA2FA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мы займемся на практике?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82AE4F-4727-9627-50F8-2BF340014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искусственных данных научимся использовать </a:t>
            </a:r>
            <a:r>
              <a:rPr lang="en-US" b="1" dirty="0">
                <a:highlight>
                  <a:srgbClr val="00FF00"/>
                </a:highlight>
              </a:rPr>
              <a:t>Epoch folding</a:t>
            </a:r>
            <a:r>
              <a:rPr lang="en-US" b="1" dirty="0"/>
              <a:t>:</a:t>
            </a:r>
            <a:endParaRPr lang="ru-RU" b="1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ru-RU" dirty="0"/>
              <a:t>Что такое гистограммы</a:t>
            </a:r>
            <a:br>
              <a:rPr lang="ru-RU" dirty="0"/>
            </a:br>
            <a:r>
              <a:rPr lang="ru-RU" dirty="0"/>
              <a:t>• Что такое хи-квадрат</a:t>
            </a:r>
            <a:br>
              <a:rPr lang="ru-RU" dirty="0"/>
            </a:br>
            <a:r>
              <a:rPr lang="ru-RU" dirty="0"/>
              <a:t>• Как это написать в коде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Возьмем настоящие данные </a:t>
            </a:r>
            <a:r>
              <a:rPr lang="ru-RU" b="1" dirty="0">
                <a:highlight>
                  <a:srgbClr val="00FF00"/>
                </a:highlight>
              </a:rPr>
              <a:t>рентгеновского пульсара</a:t>
            </a:r>
            <a:r>
              <a:rPr lang="en-US" b="1" dirty="0">
                <a:highlight>
                  <a:srgbClr val="00FF00"/>
                </a:highlight>
              </a:rPr>
              <a:t> Cen X-3</a:t>
            </a:r>
            <a:r>
              <a:rPr lang="ru-RU" dirty="0"/>
              <a:t> и найдем в них </a:t>
            </a:r>
            <a:r>
              <a:rPr lang="ru-RU" b="1" dirty="0">
                <a:highlight>
                  <a:srgbClr val="00FF00"/>
                </a:highlight>
              </a:rPr>
              <a:t>его период</a:t>
            </a:r>
          </a:p>
          <a:p>
            <a:pPr marL="0" indent="0">
              <a:buNone/>
            </a:pPr>
            <a:r>
              <a:rPr lang="ru-RU" dirty="0"/>
              <a:t>• Какой период детектируется у этого объекта</a:t>
            </a:r>
            <a:br>
              <a:rPr lang="ru-RU" dirty="0"/>
            </a:br>
            <a:r>
              <a:rPr lang="ru-RU" dirty="0"/>
              <a:t>• Как определить истинный период в данных</a:t>
            </a:r>
            <a:endParaRPr lang="en-US" dirty="0"/>
          </a:p>
          <a:p>
            <a:pPr marL="0" indent="0">
              <a:buNone/>
            </a:pPr>
            <a:endParaRPr lang="ru-RU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81574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F3A49-4972-E177-16BE-093C379E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highlight>
                  <a:srgbClr val="00FF00"/>
                </a:highlight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69796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ccardo Giacconi, 87, Explorer of the Universe Through X ...">
            <a:extLst>
              <a:ext uri="{FF2B5EF4-FFF2-40B4-BE49-F238E27FC236}">
                <a16:creationId xmlns:a16="http://schemas.microsoft.com/office/drawing/2014/main" id="{41415ACC-5F6A-CFDD-0B8D-986152015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80"/>
          <a:stretch/>
        </p:blipFill>
        <p:spPr bwMode="auto">
          <a:xfrm>
            <a:off x="5613400" y="0"/>
            <a:ext cx="657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7002C-5379-EBCE-9DA7-40C06458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0515600" cy="1325563"/>
          </a:xfrm>
        </p:spPr>
        <p:txBody>
          <a:bodyPr/>
          <a:lstStyle/>
          <a:p>
            <a:r>
              <a:rPr lang="ru-RU" dirty="0"/>
              <a:t>Историческая</a:t>
            </a:r>
            <a:br>
              <a:rPr lang="en-US" dirty="0"/>
            </a:br>
            <a:r>
              <a:rPr lang="ru-RU" dirty="0"/>
              <a:t>справка</a:t>
            </a:r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3FCF07D0-97E4-C2A8-CAF5-2C8EE4AB3911}"/>
              </a:ext>
            </a:extLst>
          </p:cNvPr>
          <p:cNvSpPr/>
          <p:nvPr/>
        </p:nvSpPr>
        <p:spPr>
          <a:xfrm rot="7763570">
            <a:off x="7876588" y="774630"/>
            <a:ext cx="2010094" cy="2010094"/>
          </a:xfrm>
          <a:prstGeom prst="arc">
            <a:avLst/>
          </a:pr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0863-0D11-BBFD-2D40-BEABC79C855F}"/>
              </a:ext>
            </a:extLst>
          </p:cNvPr>
          <p:cNvSpPr txBox="1"/>
          <p:nvPr/>
        </p:nvSpPr>
        <p:spPr>
          <a:xfrm>
            <a:off x="8474982" y="1641349"/>
            <a:ext cx="36424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b="1" dirty="0">
                <a:highlight>
                  <a:srgbClr val="00FF00"/>
                </a:highlight>
              </a:rPr>
              <a:t>Риккардо </a:t>
            </a:r>
            <a:r>
              <a:rPr lang="ru-RU" b="1" dirty="0" err="1">
                <a:highlight>
                  <a:srgbClr val="00FF00"/>
                </a:highlight>
              </a:rPr>
              <a:t>Джаккони</a:t>
            </a:r>
            <a:endParaRPr lang="ru-RU" b="1" dirty="0">
              <a:highlight>
                <a:srgbClr val="00FF00"/>
              </a:highlight>
            </a:endParaRP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Лауреат</a:t>
            </a: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Нобелевской</a:t>
            </a: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Премии (2002)</a:t>
            </a:r>
          </a:p>
          <a:p>
            <a:pPr algn="r"/>
            <a:endParaRPr lang="ru-RU" b="1" dirty="0">
              <a:highlight>
                <a:srgbClr val="00FF00"/>
              </a:highlight>
            </a:endParaRP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За исследования в области</a:t>
            </a: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астрофизики, которые</a:t>
            </a: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привели к открытию</a:t>
            </a: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космических источников</a:t>
            </a:r>
          </a:p>
          <a:p>
            <a:pPr algn="r"/>
            <a:r>
              <a:rPr lang="ru-RU" b="1" dirty="0">
                <a:highlight>
                  <a:srgbClr val="00FF00"/>
                </a:highlight>
              </a:rPr>
              <a:t>рентгеновского излучения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31D0-1C49-C5A2-B975-A600D7508BAC}"/>
              </a:ext>
            </a:extLst>
          </p:cNvPr>
          <p:cNvSpPr txBox="1"/>
          <p:nvPr/>
        </p:nvSpPr>
        <p:spPr>
          <a:xfrm>
            <a:off x="495300" y="1790700"/>
            <a:ext cx="47579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Открыли рентгеновское излучение</a:t>
            </a:r>
          </a:p>
          <a:p>
            <a:r>
              <a:rPr lang="en-US" dirty="0"/>
              <a:t>Rontgen, W. (1896). On a New Kind of Rays. Nature.</a:t>
            </a:r>
          </a:p>
          <a:p>
            <a:endParaRPr lang="en-US" dirty="0"/>
          </a:p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череда открытий излучения Солнца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/>
          </a:p>
          <a:p>
            <a:r>
              <a:rPr lang="ru-RU" b="1" dirty="0"/>
              <a:t>Нашли рентгеновский источник вне Солнечной Системы (</a:t>
            </a:r>
            <a:r>
              <a:rPr lang="en-US" b="1" dirty="0" err="1"/>
              <a:t>Sco</a:t>
            </a:r>
            <a:r>
              <a:rPr lang="en-US" b="1" dirty="0"/>
              <a:t> X-1</a:t>
            </a:r>
            <a:r>
              <a:rPr lang="ru-RU" b="1" dirty="0"/>
              <a:t>)</a:t>
            </a:r>
            <a:endParaRPr lang="en-US" b="1" dirty="0"/>
          </a:p>
          <a:p>
            <a:r>
              <a:rPr lang="it-IT" dirty="0"/>
              <a:t>Giacconi, Riccardo</a:t>
            </a:r>
            <a:r>
              <a:rPr lang="en-US" dirty="0"/>
              <a:t> et al. (1962). Evidence for x Rays From Sources Outside the Solar System</a:t>
            </a:r>
            <a:endParaRPr lang="ru-RU" dirty="0"/>
          </a:p>
          <a:p>
            <a:endParaRPr lang="ru-RU" dirty="0"/>
          </a:p>
          <a:p>
            <a:r>
              <a:rPr lang="ru-RU" b="1" dirty="0"/>
              <a:t>Нашли первый рентгеновский пульсар </a:t>
            </a:r>
            <a:r>
              <a:rPr lang="ru-RU" b="1" dirty="0">
                <a:highlight>
                  <a:srgbClr val="00FF00"/>
                </a:highlight>
              </a:rPr>
              <a:t>(</a:t>
            </a:r>
            <a:r>
              <a:rPr lang="en-US" b="1" dirty="0">
                <a:highlight>
                  <a:srgbClr val="00FF00"/>
                </a:highlight>
              </a:rPr>
              <a:t>Cen X-3</a:t>
            </a:r>
            <a:r>
              <a:rPr lang="ru-RU" b="1" dirty="0">
                <a:highlight>
                  <a:srgbClr val="00FF00"/>
                </a:highlight>
              </a:rPr>
              <a:t>)</a:t>
            </a:r>
          </a:p>
          <a:p>
            <a:r>
              <a:rPr lang="en-US" dirty="0" err="1"/>
              <a:t>Giacconi</a:t>
            </a:r>
            <a:r>
              <a:rPr lang="en-US" dirty="0"/>
              <a:t>, R.</a:t>
            </a:r>
            <a:r>
              <a:rPr lang="ru-RU" dirty="0"/>
              <a:t> </a:t>
            </a:r>
            <a:r>
              <a:rPr lang="en-US" dirty="0"/>
              <a:t>et al. (1971). Discovery of Periodic X-Ray Pulsations in Centaurus X-3 from UHURU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97687840-F794-4C90-E68C-A8BE431808E7}"/>
              </a:ext>
            </a:extLst>
          </p:cNvPr>
          <p:cNvSpPr/>
          <p:nvPr/>
        </p:nvSpPr>
        <p:spPr>
          <a:xfrm>
            <a:off x="5757863" y="904875"/>
            <a:ext cx="2805112" cy="5424770"/>
          </a:xfrm>
          <a:custGeom>
            <a:avLst/>
            <a:gdLst>
              <a:gd name="connsiteX0" fmla="*/ 2805112 w 2805112"/>
              <a:gd name="connsiteY0" fmla="*/ 5419725 h 5424770"/>
              <a:gd name="connsiteX1" fmla="*/ 357187 w 2805112"/>
              <a:gd name="connsiteY1" fmla="*/ 4838700 h 5424770"/>
              <a:gd name="connsiteX2" fmla="*/ 42862 w 2805112"/>
              <a:gd name="connsiteY2" fmla="*/ 1743075 h 5424770"/>
              <a:gd name="connsiteX3" fmla="*/ 642937 w 2805112"/>
              <a:gd name="connsiteY3" fmla="*/ 0 h 542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5112" h="5424770">
                <a:moveTo>
                  <a:pt x="2805112" y="5419725"/>
                </a:moveTo>
                <a:cubicBezTo>
                  <a:pt x="1811337" y="5435600"/>
                  <a:pt x="817562" y="5451475"/>
                  <a:pt x="357187" y="4838700"/>
                </a:cubicBezTo>
                <a:cubicBezTo>
                  <a:pt x="-103188" y="4225925"/>
                  <a:pt x="-4763" y="2549525"/>
                  <a:pt x="42862" y="1743075"/>
                </a:cubicBezTo>
                <a:cubicBezTo>
                  <a:pt x="90487" y="936625"/>
                  <a:pt x="366712" y="468312"/>
                  <a:pt x="642937" y="0"/>
                </a:cubicBez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78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EF7E5-0716-B765-84C5-0EC67966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highlight>
                  <a:srgbClr val="00FF00"/>
                </a:highlight>
              </a:rPr>
              <a:t>Почему так долго?</a:t>
            </a:r>
          </a:p>
        </p:txBody>
      </p:sp>
    </p:spTree>
    <p:extLst>
      <p:ext uri="{BB962C8B-B14F-4D97-AF65-F5344CB8AC3E}">
        <p14:creationId xmlns:p14="http://schemas.microsoft.com/office/powerpoint/2010/main" val="122174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EF7E5-0716-B765-84C5-0EC67966D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так долго?</a:t>
            </a:r>
          </a:p>
        </p:txBody>
      </p:sp>
      <p:pic>
        <p:nvPicPr>
          <p:cNvPr id="2050" name="Picture 2" descr="Atmospheric&#10;absorption of light">
            <a:extLst>
              <a:ext uri="{FF2B5EF4-FFF2-40B4-BE49-F238E27FC236}">
                <a16:creationId xmlns:a16="http://schemas.microsoft.com/office/drawing/2014/main" id="{91FC1437-F248-6DA4-F0D5-7EB8BF0FD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8" y="1639336"/>
            <a:ext cx="5629669" cy="458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47768-3F03-0244-6A0E-32EAEDAD9734}"/>
              </a:ext>
            </a:extLst>
          </p:cNvPr>
          <p:cNvSpPr txBox="1"/>
          <p:nvPr/>
        </p:nvSpPr>
        <p:spPr>
          <a:xfrm>
            <a:off x="1438275" y="6192838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Credits to NASA educational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programm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E7E15B9C-1A7A-CE07-0C15-5C83D4028376}"/>
              </a:ext>
            </a:extLst>
          </p:cNvPr>
          <p:cNvSpPr/>
          <p:nvPr/>
        </p:nvSpPr>
        <p:spPr>
          <a:xfrm rot="2661187">
            <a:off x="1572189" y="187234"/>
            <a:ext cx="3789731" cy="2432229"/>
          </a:xfrm>
          <a:prstGeom prst="arc">
            <a:avLst>
              <a:gd name="adj1" fmla="val 1119303"/>
              <a:gd name="adj2" fmla="val 4747070"/>
            </a:avLst>
          </a:prstGeom>
          <a:ln w="76200">
            <a:solidFill>
              <a:schemeClr val="bg1">
                <a:lumMod val="9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50E2-F5F3-B884-87D0-03FA235D8828}"/>
              </a:ext>
            </a:extLst>
          </p:cNvPr>
          <p:cNvSpPr txBox="1"/>
          <p:nvPr/>
        </p:nvSpPr>
        <p:spPr>
          <a:xfrm>
            <a:off x="6322964" y="1591711"/>
            <a:ext cx="50308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Нужна высота больше 80 км</a:t>
            </a:r>
          </a:p>
          <a:p>
            <a:endParaRPr lang="ru-RU" b="1" dirty="0"/>
          </a:p>
          <a:p>
            <a:r>
              <a:rPr lang="ru-RU" b="1" dirty="0"/>
              <a:t>Сначала</a:t>
            </a:r>
          </a:p>
          <a:p>
            <a:r>
              <a:rPr lang="ru-RU" dirty="0"/>
              <a:t>Метеорологические</a:t>
            </a:r>
            <a:endParaRPr lang="en-US" dirty="0"/>
          </a:p>
          <a:p>
            <a:r>
              <a:rPr lang="ru-RU" dirty="0"/>
              <a:t>ракеты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pPr algn="r"/>
            <a:endParaRPr lang="ru-RU" dirty="0"/>
          </a:p>
          <a:p>
            <a:pPr algn="r"/>
            <a:r>
              <a:rPr lang="ru-RU" b="1" dirty="0"/>
              <a:t>Потом</a:t>
            </a:r>
          </a:p>
          <a:p>
            <a:pPr algn="r"/>
            <a:r>
              <a:rPr lang="ru-RU" dirty="0"/>
              <a:t>Орбитальные спутники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CF385-0B0A-4D8B-86E8-D33B268CDDD9}"/>
              </a:ext>
            </a:extLst>
          </p:cNvPr>
          <p:cNvSpPr txBox="1"/>
          <p:nvPr/>
        </p:nvSpPr>
        <p:spPr>
          <a:xfrm>
            <a:off x="1172194" y="1664676"/>
            <a:ext cx="336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Путь в толще атмосферы</a:t>
            </a:r>
          </a:p>
          <a:p>
            <a:r>
              <a:rPr lang="ru-RU" b="1" dirty="0">
                <a:highlight>
                  <a:srgbClr val="00FF00"/>
                </a:highlight>
              </a:rPr>
              <a:t>до поглощения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4A85838-C562-B311-C3AE-EDBFBD626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885" y="2262116"/>
            <a:ext cx="2041915" cy="271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Дуга 9">
            <a:extLst>
              <a:ext uri="{FF2B5EF4-FFF2-40B4-BE49-F238E27FC236}">
                <a16:creationId xmlns:a16="http://schemas.microsoft.com/office/drawing/2014/main" id="{30943384-2B7B-BE27-0FBE-2EF19DCF327F}"/>
              </a:ext>
            </a:extLst>
          </p:cNvPr>
          <p:cNvSpPr/>
          <p:nvPr/>
        </p:nvSpPr>
        <p:spPr>
          <a:xfrm rot="2661187">
            <a:off x="7074642" y="582017"/>
            <a:ext cx="3789731" cy="2432229"/>
          </a:xfrm>
          <a:prstGeom prst="arc">
            <a:avLst>
              <a:gd name="adj1" fmla="val 1119303"/>
              <a:gd name="adj2" fmla="val 4747070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2098F-F33B-DD81-E3A4-EEC772FA4533}"/>
              </a:ext>
            </a:extLst>
          </p:cNvPr>
          <p:cNvSpPr txBox="1"/>
          <p:nvPr/>
        </p:nvSpPr>
        <p:spPr>
          <a:xfrm>
            <a:off x="9432565" y="194167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Серия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Aerobee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6" name="Picture 8" descr="Satellite, Uhuru, Reconstructed Craft | National Air and Space Museum">
            <a:extLst>
              <a:ext uri="{FF2B5EF4-FFF2-40B4-BE49-F238E27FC236}">
                <a16:creationId xmlns:a16="http://schemas.microsoft.com/office/drawing/2014/main" id="{207E3FB9-BE17-6E64-25EE-5935FA0A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t="23358" r="10111" b="18382"/>
          <a:stretch/>
        </p:blipFill>
        <p:spPr bwMode="auto">
          <a:xfrm>
            <a:off x="6233178" y="4252888"/>
            <a:ext cx="2950984" cy="162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Дуга 13">
            <a:extLst>
              <a:ext uri="{FF2B5EF4-FFF2-40B4-BE49-F238E27FC236}">
                <a16:creationId xmlns:a16="http://schemas.microsoft.com/office/drawing/2014/main" id="{CADB1A25-E786-7600-387E-3034C53B986B}"/>
              </a:ext>
            </a:extLst>
          </p:cNvPr>
          <p:cNvSpPr/>
          <p:nvPr/>
        </p:nvSpPr>
        <p:spPr>
          <a:xfrm rot="13792364">
            <a:off x="7441040" y="5641884"/>
            <a:ext cx="3789731" cy="2432229"/>
          </a:xfrm>
          <a:prstGeom prst="arc">
            <a:avLst>
              <a:gd name="adj1" fmla="val 1119303"/>
              <a:gd name="adj2" fmla="val 4747070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BB7592-C50E-1A0A-00AC-DCA6BE9E330F}"/>
              </a:ext>
            </a:extLst>
          </p:cNvPr>
          <p:cNvSpPr txBox="1"/>
          <p:nvPr/>
        </p:nvSpPr>
        <p:spPr>
          <a:xfrm>
            <a:off x="6131286" y="3906383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UHURU satellite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2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The Imaging X-ray Polarimetry Explorer (IXPE) - ScienceDirect">
            <a:extLst>
              <a:ext uri="{FF2B5EF4-FFF2-40B4-BE49-F238E27FC236}">
                <a16:creationId xmlns:a16="http://schemas.microsoft.com/office/drawing/2014/main" id="{7838F054-4A69-0EF9-48E9-AE8DB7D4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59503">
            <a:off x="3803371" y="3600790"/>
            <a:ext cx="3697692" cy="2548089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andra Press Room :: CXC Fact Sheet">
            <a:extLst>
              <a:ext uri="{FF2B5EF4-FFF2-40B4-BE49-F238E27FC236}">
                <a16:creationId xmlns:a16="http://schemas.microsoft.com/office/drawing/2014/main" id="{9B489027-61B8-A6BA-4964-757B1FB3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521" y="4168517"/>
            <a:ext cx="4863084" cy="21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1A5BDC-AA44-0F35-2D8E-E094DBB4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Дальше только круче</a:t>
            </a:r>
          </a:p>
        </p:txBody>
      </p:sp>
      <p:pic>
        <p:nvPicPr>
          <p:cNvPr id="4" name="Picture 4" descr="NuSTAR - Wikipedia">
            <a:extLst>
              <a:ext uri="{FF2B5EF4-FFF2-40B4-BE49-F238E27FC236}">
                <a16:creationId xmlns:a16="http://schemas.microsoft.com/office/drawing/2014/main" id="{A30E3789-8225-83EA-671F-8A7CF7727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1510">
            <a:off x="7523532" y="1123373"/>
            <a:ext cx="4381106" cy="24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697B51-B42C-1A7B-4798-0BAF3FFC573E}"/>
              </a:ext>
            </a:extLst>
          </p:cNvPr>
          <p:cNvSpPr txBox="1"/>
          <p:nvPr/>
        </p:nvSpPr>
        <p:spPr>
          <a:xfrm>
            <a:off x="9476234" y="1124717"/>
            <a:ext cx="2464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highlight>
                  <a:srgbClr val="00FF00"/>
                </a:highlight>
              </a:rPr>
              <a:t>NuSTAR</a:t>
            </a:r>
            <a:r>
              <a:rPr lang="ru-RU" dirty="0"/>
              <a:t>,</a:t>
            </a:r>
          </a:p>
          <a:p>
            <a:r>
              <a:rPr lang="ru-RU" b="1" dirty="0">
                <a:highlight>
                  <a:srgbClr val="00FF00"/>
                </a:highlight>
              </a:rPr>
              <a:t>Самый «жесткий»</a:t>
            </a:r>
            <a:br>
              <a:rPr lang="ru-RU" b="1" dirty="0">
                <a:highlight>
                  <a:srgbClr val="00FF00"/>
                </a:highlight>
              </a:rPr>
            </a:br>
            <a:r>
              <a:rPr lang="ru-RU" b="1" dirty="0">
                <a:highlight>
                  <a:srgbClr val="00FF00"/>
                </a:highlight>
              </a:rPr>
              <a:t>фокусирующий</a:t>
            </a:r>
          </a:p>
        </p:txBody>
      </p:sp>
      <p:pic>
        <p:nvPicPr>
          <p:cNvPr id="5122" name="Picture 2" descr="Спектр-РГ: Первые 6 месяцев в космосе | Техносфера. Россия | Дзен">
            <a:extLst>
              <a:ext uri="{FF2B5EF4-FFF2-40B4-BE49-F238E27FC236}">
                <a16:creationId xmlns:a16="http://schemas.microsoft.com/office/drawing/2014/main" id="{3DBFF8C6-4989-A666-2A92-6C00B899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21" b="89864" l="10000" r="90000">
                        <a14:foregroundMark x1="49417" y1="49168" x2="24917" y2="36006"/>
                        <a14:foregroundMark x1="24917" y1="36006" x2="22583" y2="33132"/>
                        <a14:foregroundMark x1="61750" y1="24357" x2="58750" y2="8321"/>
                        <a14:foregroundMark x1="58750" y1="8321" x2="59583" y2="9228"/>
                        <a14:foregroundMark x1="43750" y1="22844" x2="47917" y2="27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543" y="1204700"/>
            <a:ext cx="5715001" cy="314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2DED5-3A71-FAE5-9CA2-A161B3633601}"/>
              </a:ext>
            </a:extLst>
          </p:cNvPr>
          <p:cNvSpPr txBox="1"/>
          <p:nvPr/>
        </p:nvSpPr>
        <p:spPr>
          <a:xfrm>
            <a:off x="25115" y="3138593"/>
            <a:ext cx="2943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Спектр-РГ,</a:t>
            </a:r>
          </a:p>
          <a:p>
            <a:r>
              <a:rPr lang="ru-RU" dirty="0"/>
              <a:t>самый</a:t>
            </a:r>
            <a:br>
              <a:rPr lang="ru-RU" dirty="0"/>
            </a:br>
            <a:r>
              <a:rPr lang="ru-RU" dirty="0"/>
              <a:t>чувствительный обзор</a:t>
            </a:r>
            <a:br>
              <a:rPr lang="ru-RU" dirty="0"/>
            </a:br>
            <a:r>
              <a:rPr lang="ru-RU" dirty="0"/>
              <a:t>всего неба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D5E87-1219-5A12-9B12-5247A679CE49}"/>
              </a:ext>
            </a:extLst>
          </p:cNvPr>
          <p:cNvSpPr txBox="1"/>
          <p:nvPr/>
        </p:nvSpPr>
        <p:spPr>
          <a:xfrm rot="21214825">
            <a:off x="7414286" y="6131088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Chandra</a:t>
            </a:r>
            <a:r>
              <a:rPr lang="ru-RU" dirty="0"/>
              <a:t>, лучшее угловое разрешение</a:t>
            </a:r>
          </a:p>
        </p:txBody>
      </p:sp>
      <p:pic>
        <p:nvPicPr>
          <p:cNvPr id="5128" name="Picture 8" descr="Category:NICER - Wikimedia Commons">
            <a:extLst>
              <a:ext uri="{FF2B5EF4-FFF2-40B4-BE49-F238E27FC236}">
                <a16:creationId xmlns:a16="http://schemas.microsoft.com/office/drawing/2014/main" id="{083977B8-308E-07C1-2822-DD58F012F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5" b="91249" l="10000" r="90000">
                        <a14:foregroundMark x1="42667" y1="89382" x2="39750" y2="91365"/>
                        <a14:foregroundMark x1="52833" y1="9685" x2="53833" y2="12602"/>
                        <a14:backgroundMark x1="75667" y1="28938" x2="65667" y2="53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61051">
            <a:off x="-894109" y="3589339"/>
            <a:ext cx="5479390" cy="39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2D2392-65DF-CF5D-36E8-3E52DC7794F4}"/>
              </a:ext>
            </a:extLst>
          </p:cNvPr>
          <p:cNvSpPr txBox="1"/>
          <p:nvPr/>
        </p:nvSpPr>
        <p:spPr>
          <a:xfrm>
            <a:off x="2202299" y="4467905"/>
            <a:ext cx="2526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NICER</a:t>
            </a:r>
            <a:r>
              <a:rPr lang="ru-RU" dirty="0"/>
              <a:t>,</a:t>
            </a:r>
          </a:p>
          <a:p>
            <a:r>
              <a:rPr lang="ru-RU" dirty="0"/>
              <a:t>лучшее временное</a:t>
            </a:r>
          </a:p>
          <a:p>
            <a:r>
              <a:rPr lang="ru-RU" dirty="0"/>
              <a:t>разрешение</a:t>
            </a:r>
          </a:p>
        </p:txBody>
      </p:sp>
      <p:pic>
        <p:nvPicPr>
          <p:cNvPr id="5130" name="Picture 10" descr="Neil Gehrels Swift Observatory - Wikipedia">
            <a:extLst>
              <a:ext uri="{FF2B5EF4-FFF2-40B4-BE49-F238E27FC236}">
                <a16:creationId xmlns:a16="http://schemas.microsoft.com/office/drawing/2014/main" id="{51951267-EDF1-E90A-14B1-FD797D87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2350">
            <a:off x="3837896" y="988059"/>
            <a:ext cx="3837556" cy="27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C0E06-2785-BD08-63B8-2305BBF742E5}"/>
              </a:ext>
            </a:extLst>
          </p:cNvPr>
          <p:cNvSpPr txBox="1"/>
          <p:nvPr/>
        </p:nvSpPr>
        <p:spPr>
          <a:xfrm>
            <a:off x="7020424" y="1896949"/>
            <a:ext cx="2199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SWIFT-BAT</a:t>
            </a:r>
            <a:r>
              <a:rPr lang="ru-RU" dirty="0"/>
              <a:t>,</a:t>
            </a:r>
          </a:p>
          <a:p>
            <a:r>
              <a:rPr lang="ru-RU" dirty="0"/>
              <a:t>Самый широкий</a:t>
            </a:r>
            <a:br>
              <a:rPr lang="ru-RU" dirty="0"/>
            </a:br>
            <a:r>
              <a:rPr lang="ru-RU" dirty="0"/>
              <a:t>угол зрения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E33C8-5FF0-061A-2636-F5CE68785BFA}"/>
              </a:ext>
            </a:extLst>
          </p:cNvPr>
          <p:cNvSpPr txBox="1"/>
          <p:nvPr/>
        </p:nvSpPr>
        <p:spPr>
          <a:xfrm>
            <a:off x="7279750" y="3038926"/>
            <a:ext cx="19656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IXPE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единственный</a:t>
            </a:r>
          </a:p>
          <a:p>
            <a:r>
              <a:rPr lang="ru-RU" dirty="0"/>
              <a:t>измеритель</a:t>
            </a:r>
            <a:br>
              <a:rPr lang="ru-RU" dirty="0"/>
            </a:br>
            <a:r>
              <a:rPr lang="ru-RU" dirty="0"/>
              <a:t>поляризации</a:t>
            </a:r>
          </a:p>
        </p:txBody>
      </p:sp>
      <p:cxnSp>
        <p:nvCxnSpPr>
          <p:cNvPr id="13" name="Соединитель: изогнутый 12">
            <a:extLst>
              <a:ext uri="{FF2B5EF4-FFF2-40B4-BE49-F238E27FC236}">
                <a16:creationId xmlns:a16="http://schemas.microsoft.com/office/drawing/2014/main" id="{1B5A3DA2-5FDD-677A-A6C8-B63EAA239F12}"/>
              </a:ext>
            </a:extLst>
          </p:cNvPr>
          <p:cNvCxnSpPr/>
          <p:nvPr/>
        </p:nvCxnSpPr>
        <p:spPr>
          <a:xfrm rot="10800000" flipV="1">
            <a:off x="9944100" y="2048046"/>
            <a:ext cx="571500" cy="428453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E16D9CB5-74A2-8CF1-25CC-3E0F4E1AA4B1}"/>
              </a:ext>
            </a:extLst>
          </p:cNvPr>
          <p:cNvSpPr/>
          <p:nvPr/>
        </p:nvSpPr>
        <p:spPr>
          <a:xfrm>
            <a:off x="6803383" y="1603338"/>
            <a:ext cx="1045217" cy="531597"/>
          </a:xfrm>
          <a:prstGeom prst="arc">
            <a:avLst>
              <a:gd name="adj1" fmla="val 16200000"/>
              <a:gd name="adj2" fmla="val 3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Дуга 17">
            <a:extLst>
              <a:ext uri="{FF2B5EF4-FFF2-40B4-BE49-F238E27FC236}">
                <a16:creationId xmlns:a16="http://schemas.microsoft.com/office/drawing/2014/main" id="{BFBAEE48-D5F9-D438-2223-723383101F21}"/>
              </a:ext>
            </a:extLst>
          </p:cNvPr>
          <p:cNvSpPr/>
          <p:nvPr/>
        </p:nvSpPr>
        <p:spPr>
          <a:xfrm rot="14382868">
            <a:off x="7839510" y="5533222"/>
            <a:ext cx="1045217" cy="1127355"/>
          </a:xfrm>
          <a:prstGeom prst="arc">
            <a:avLst>
              <a:gd name="adj1" fmla="val 16200000"/>
              <a:gd name="adj2" fmla="val 188527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Дуга 18">
            <a:extLst>
              <a:ext uri="{FF2B5EF4-FFF2-40B4-BE49-F238E27FC236}">
                <a16:creationId xmlns:a16="http://schemas.microsoft.com/office/drawing/2014/main" id="{F561EA46-E0D2-312F-987F-9259E3A3DE90}"/>
              </a:ext>
            </a:extLst>
          </p:cNvPr>
          <p:cNvSpPr/>
          <p:nvPr/>
        </p:nvSpPr>
        <p:spPr>
          <a:xfrm>
            <a:off x="1688240" y="4127514"/>
            <a:ext cx="863148" cy="756984"/>
          </a:xfrm>
          <a:prstGeom prst="arc">
            <a:avLst>
              <a:gd name="adj1" fmla="val 11866213"/>
              <a:gd name="adj2" fmla="val 3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Дуга 19">
            <a:extLst>
              <a:ext uri="{FF2B5EF4-FFF2-40B4-BE49-F238E27FC236}">
                <a16:creationId xmlns:a16="http://schemas.microsoft.com/office/drawing/2014/main" id="{BE8D220F-7935-9089-B3E0-F343D85E328F}"/>
              </a:ext>
            </a:extLst>
          </p:cNvPr>
          <p:cNvSpPr/>
          <p:nvPr/>
        </p:nvSpPr>
        <p:spPr>
          <a:xfrm rot="7106570">
            <a:off x="828923" y="2594049"/>
            <a:ext cx="1046464" cy="1104231"/>
          </a:xfrm>
          <a:prstGeom prst="arc">
            <a:avLst>
              <a:gd name="adj1" fmla="val 14705929"/>
              <a:gd name="adj2" fmla="val 20773314"/>
            </a:avLst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Дуга 20">
            <a:extLst>
              <a:ext uri="{FF2B5EF4-FFF2-40B4-BE49-F238E27FC236}">
                <a16:creationId xmlns:a16="http://schemas.microsoft.com/office/drawing/2014/main" id="{085C7358-1C54-A7F2-3658-0E5CA79A7C12}"/>
              </a:ext>
            </a:extLst>
          </p:cNvPr>
          <p:cNvSpPr/>
          <p:nvPr/>
        </p:nvSpPr>
        <p:spPr>
          <a:xfrm rot="6497612">
            <a:off x="6255235" y="3175081"/>
            <a:ext cx="1045217" cy="1127355"/>
          </a:xfrm>
          <a:prstGeom prst="arc">
            <a:avLst>
              <a:gd name="adj1" fmla="val 16668854"/>
              <a:gd name="adj2" fmla="val 20505993"/>
            </a:avLst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73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tellar Evolution Diagram | Quizlet">
            <a:extLst>
              <a:ext uri="{FF2B5EF4-FFF2-40B4-BE49-F238E27FC236}">
                <a16:creationId xmlns:a16="http://schemas.microsoft.com/office/drawing/2014/main" id="{618319D4-C246-B049-CACC-EE42B519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3" y="2632075"/>
            <a:ext cx="6667716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BA9759F1-A555-23EB-528D-39D9DD1AF820}"/>
              </a:ext>
            </a:extLst>
          </p:cNvPr>
          <p:cNvSpPr/>
          <p:nvPr/>
        </p:nvSpPr>
        <p:spPr>
          <a:xfrm>
            <a:off x="754423" y="2260339"/>
            <a:ext cx="5193022" cy="3245341"/>
          </a:xfrm>
          <a:custGeom>
            <a:avLst/>
            <a:gdLst>
              <a:gd name="connsiteX0" fmla="*/ 3609002 w 5678768"/>
              <a:gd name="connsiteY0" fmla="*/ 2748805 h 3548905"/>
              <a:gd name="connsiteX1" fmla="*/ 4790102 w 5678768"/>
              <a:gd name="connsiteY1" fmla="*/ 1920130 h 3548905"/>
              <a:gd name="connsiteX2" fmla="*/ 4123352 w 5678768"/>
              <a:gd name="connsiteY2" fmla="*/ 1720105 h 3548905"/>
              <a:gd name="connsiteX3" fmla="*/ 5094902 w 5678768"/>
              <a:gd name="connsiteY3" fmla="*/ 1310530 h 3548905"/>
              <a:gd name="connsiteX4" fmla="*/ 4456727 w 5678768"/>
              <a:gd name="connsiteY4" fmla="*/ 939055 h 3548905"/>
              <a:gd name="connsiteX5" fmla="*/ 5504477 w 5678768"/>
              <a:gd name="connsiteY5" fmla="*/ 739030 h 3548905"/>
              <a:gd name="connsiteX6" fmla="*/ 189527 w 5678768"/>
              <a:gd name="connsiteY6" fmla="*/ 129430 h 3548905"/>
              <a:gd name="connsiteX7" fmla="*/ 1094402 w 5678768"/>
              <a:gd name="connsiteY7" fmla="*/ 3548905 h 3548905"/>
              <a:gd name="connsiteX8" fmla="*/ 1094402 w 5678768"/>
              <a:gd name="connsiteY8" fmla="*/ 3548905 h 3548905"/>
              <a:gd name="connsiteX9" fmla="*/ 1094402 w 5678768"/>
              <a:gd name="connsiteY9" fmla="*/ 3548905 h 3548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8768" h="3548905">
                <a:moveTo>
                  <a:pt x="3609002" y="2748805"/>
                </a:moveTo>
                <a:cubicBezTo>
                  <a:pt x="4156689" y="2420192"/>
                  <a:pt x="4704377" y="2091580"/>
                  <a:pt x="4790102" y="1920130"/>
                </a:cubicBezTo>
                <a:cubicBezTo>
                  <a:pt x="4875827" y="1748680"/>
                  <a:pt x="4072552" y="1821705"/>
                  <a:pt x="4123352" y="1720105"/>
                </a:cubicBezTo>
                <a:cubicBezTo>
                  <a:pt x="4174152" y="1618505"/>
                  <a:pt x="5039340" y="1440705"/>
                  <a:pt x="5094902" y="1310530"/>
                </a:cubicBezTo>
                <a:cubicBezTo>
                  <a:pt x="5150464" y="1180355"/>
                  <a:pt x="4388464" y="1034305"/>
                  <a:pt x="4456727" y="939055"/>
                </a:cubicBezTo>
                <a:cubicBezTo>
                  <a:pt x="4524990" y="843805"/>
                  <a:pt x="6215677" y="873967"/>
                  <a:pt x="5504477" y="739030"/>
                </a:cubicBezTo>
                <a:cubicBezTo>
                  <a:pt x="4793277" y="604092"/>
                  <a:pt x="924539" y="-338883"/>
                  <a:pt x="189527" y="129430"/>
                </a:cubicBezTo>
                <a:cubicBezTo>
                  <a:pt x="-545486" y="597742"/>
                  <a:pt x="1094402" y="3548905"/>
                  <a:pt x="1094402" y="3548905"/>
                </a:cubicBezTo>
                <a:lnTo>
                  <a:pt x="1094402" y="3548905"/>
                </a:lnTo>
                <a:lnTo>
                  <a:pt x="1094402" y="3548905"/>
                </a:ln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E8CE93-C309-3F15-88BA-2AC41798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звёзд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07D03C7-6A5F-8255-7BB2-5C0116FCBE0A}"/>
              </a:ext>
            </a:extLst>
          </p:cNvPr>
          <p:cNvGrpSpPr/>
          <p:nvPr/>
        </p:nvGrpSpPr>
        <p:grpSpPr>
          <a:xfrm>
            <a:off x="6488552" y="2468563"/>
            <a:ext cx="5634566" cy="3843337"/>
            <a:chOff x="6488552" y="2468563"/>
            <a:chExt cx="5634566" cy="3843337"/>
          </a:xfrm>
        </p:grpSpPr>
        <p:pic>
          <p:nvPicPr>
            <p:cNvPr id="3074" name="Picture 2" descr="Stellar Evolution The life cycle of stars Objectives: - ppt download">
              <a:extLst>
                <a:ext uri="{FF2B5EF4-FFF2-40B4-BE49-F238E27FC236}">
                  <a16:creationId xmlns:a16="http://schemas.microsoft.com/office/drawing/2014/main" id="{83AC7BA0-9D5E-0DBC-888E-1E3D5E63C3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053"/>
            <a:stretch/>
          </p:blipFill>
          <p:spPr bwMode="auto">
            <a:xfrm>
              <a:off x="6488552" y="2468563"/>
              <a:ext cx="5634566" cy="384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974FA922-F861-8610-0DDD-BB75172E0317}"/>
                </a:ext>
              </a:extLst>
            </p:cNvPr>
            <p:cNvSpPr/>
            <p:nvPr/>
          </p:nvSpPr>
          <p:spPr>
            <a:xfrm>
              <a:off x="6496266" y="2468563"/>
              <a:ext cx="2019300" cy="771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3F7B0C7-F139-24ED-703C-9D99222131C1}"/>
              </a:ext>
            </a:extLst>
          </p:cNvPr>
          <p:cNvSpPr/>
          <p:nvPr/>
        </p:nvSpPr>
        <p:spPr>
          <a:xfrm>
            <a:off x="8356336" y="5172075"/>
            <a:ext cx="3770927" cy="11620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Дуга 10">
            <a:extLst>
              <a:ext uri="{FF2B5EF4-FFF2-40B4-BE49-F238E27FC236}">
                <a16:creationId xmlns:a16="http://schemas.microsoft.com/office/drawing/2014/main" id="{E6782E58-1164-F145-0DBB-6F5B37B06F0A}"/>
              </a:ext>
            </a:extLst>
          </p:cNvPr>
          <p:cNvSpPr/>
          <p:nvPr/>
        </p:nvSpPr>
        <p:spPr>
          <a:xfrm>
            <a:off x="6088639" y="3078162"/>
            <a:ext cx="3849126" cy="3109913"/>
          </a:xfrm>
          <a:prstGeom prst="arc">
            <a:avLst>
              <a:gd name="adj1" fmla="val 5346499"/>
              <a:gd name="adj2" fmla="val 10911112"/>
            </a:avLst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667C7E7-DCD3-91AE-BA34-33A3B4BA4720}"/>
              </a:ext>
            </a:extLst>
          </p:cNvPr>
          <p:cNvSpPr/>
          <p:nvPr/>
        </p:nvSpPr>
        <p:spPr>
          <a:xfrm>
            <a:off x="11353800" y="3343275"/>
            <a:ext cx="761027" cy="27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17ADD-8875-E4E1-ED22-AEE0BDD2916E}"/>
              </a:ext>
            </a:extLst>
          </p:cNvPr>
          <p:cNvSpPr txBox="1"/>
          <p:nvPr/>
        </p:nvSpPr>
        <p:spPr>
          <a:xfrm>
            <a:off x="10079711" y="1476375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Нейтронные</a:t>
            </a:r>
            <a:br>
              <a:rPr lang="ru-RU" b="1" dirty="0">
                <a:highlight>
                  <a:srgbClr val="00FF00"/>
                </a:highlight>
              </a:rPr>
            </a:br>
            <a:r>
              <a:rPr lang="ru-RU" b="1" dirty="0">
                <a:highlight>
                  <a:srgbClr val="00FF00"/>
                </a:highlight>
              </a:rPr>
              <a:t>звезды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B86C04B4-C1B8-39A3-02F8-F97F599656E3}"/>
              </a:ext>
            </a:extLst>
          </p:cNvPr>
          <p:cNvCxnSpPr/>
          <p:nvPr/>
        </p:nvCxnSpPr>
        <p:spPr>
          <a:xfrm>
            <a:off x="11291887" y="1874577"/>
            <a:ext cx="123825" cy="5939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93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3B201-5684-31B0-055A-52EC0E27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65125"/>
            <a:ext cx="10515600" cy="1325563"/>
          </a:xfrm>
        </p:spPr>
        <p:txBody>
          <a:bodyPr/>
          <a:lstStyle/>
          <a:p>
            <a:r>
              <a:rPr lang="ru-RU" dirty="0"/>
              <a:t>Нейтронные звезды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18888F-D7E0-67C9-A9B7-6DC9CEAB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Экстремальный</a:t>
            </a:r>
          </a:p>
          <a:p>
            <a:pPr marL="0" indent="0">
              <a:buNone/>
            </a:pPr>
            <a:r>
              <a:rPr lang="ru-RU" dirty="0"/>
              <a:t>объект</a:t>
            </a:r>
            <a:r>
              <a:rPr lang="en-US" dirty="0"/>
              <a:t>:</a:t>
            </a:r>
            <a:br>
              <a:rPr lang="ru-RU" dirty="0"/>
            </a:br>
            <a:endParaRPr lang="ru-RU" dirty="0"/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Что такого</a:t>
            </a:r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экстремального?</a:t>
            </a:r>
          </a:p>
        </p:txBody>
      </p:sp>
      <p:pic>
        <p:nvPicPr>
          <p:cNvPr id="4098" name="Picture 2" descr="Bizarre star may have a solid surface, according to X-ray observations">
            <a:extLst>
              <a:ext uri="{FF2B5EF4-FFF2-40B4-BE49-F238E27FC236}">
                <a16:creationId xmlns:a16="http://schemas.microsoft.com/office/drawing/2014/main" id="{CC627062-BD9E-5BCA-976C-94A3068A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1" y="1825624"/>
            <a:ext cx="805179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C22D8EB-2F7C-FEA4-71C5-3C3172642C0D}"/>
              </a:ext>
            </a:extLst>
          </p:cNvPr>
          <p:cNvCxnSpPr/>
          <p:nvPr/>
        </p:nvCxnSpPr>
        <p:spPr>
          <a:xfrm flipH="1">
            <a:off x="6696075" y="4695825"/>
            <a:ext cx="1104900" cy="1114425"/>
          </a:xfrm>
          <a:prstGeom prst="straightConnector1">
            <a:avLst/>
          </a:prstGeom>
          <a:ln w="7620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68697B8-3FE8-EF87-CB59-EC3F09C42957}"/>
              </a:ext>
            </a:extLst>
          </p:cNvPr>
          <p:cNvSpPr txBox="1"/>
          <p:nvPr/>
        </p:nvSpPr>
        <p:spPr>
          <a:xfrm>
            <a:off x="5723693" y="5923517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Радиус </a:t>
            </a:r>
            <a:r>
              <a:rPr lang="en-US" b="1" dirty="0">
                <a:highlight>
                  <a:srgbClr val="00FF00"/>
                </a:highlight>
              </a:rPr>
              <a:t>~</a:t>
            </a:r>
            <a:r>
              <a:rPr lang="ru-RU" b="1" dirty="0">
                <a:highlight>
                  <a:srgbClr val="00FF00"/>
                </a:highlight>
              </a:rPr>
              <a:t>10 км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5D1C12AE-9762-8517-D7B8-B14CFEE0CE86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8783004" y="3757947"/>
            <a:ext cx="1661636" cy="154305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105993C-C0E7-5F8D-5F50-18B5740BCC9D}"/>
              </a:ext>
            </a:extLst>
          </p:cNvPr>
          <p:cNvSpPr txBox="1"/>
          <p:nvPr/>
        </p:nvSpPr>
        <p:spPr>
          <a:xfrm>
            <a:off x="8934450" y="5300998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Напряженность</a:t>
            </a:r>
          </a:p>
          <a:p>
            <a:r>
              <a:rPr lang="ru-RU" b="1" dirty="0" err="1">
                <a:highlight>
                  <a:srgbClr val="00FF00"/>
                </a:highlight>
              </a:rPr>
              <a:t>магн</a:t>
            </a:r>
            <a:r>
              <a:rPr lang="ru-RU" b="1" dirty="0">
                <a:highlight>
                  <a:srgbClr val="00FF00"/>
                </a:highlight>
              </a:rPr>
              <a:t>. поля  </a:t>
            </a:r>
            <a:r>
              <a:rPr lang="en-US" b="1" dirty="0">
                <a:highlight>
                  <a:srgbClr val="00FF00"/>
                </a:highlight>
              </a:rPr>
              <a:t>~</a:t>
            </a:r>
            <a:r>
              <a:rPr lang="ru-RU" b="1" dirty="0">
                <a:highlight>
                  <a:srgbClr val="00FF00"/>
                </a:highlight>
              </a:rPr>
              <a:t>10</a:t>
            </a:r>
            <a:r>
              <a:rPr lang="ru-RU" b="1" baseline="30000" dirty="0">
                <a:highlight>
                  <a:srgbClr val="00FF00"/>
                </a:highlight>
              </a:rPr>
              <a:t>12</a:t>
            </a:r>
            <a:r>
              <a:rPr lang="ru-RU" b="1" dirty="0">
                <a:highlight>
                  <a:srgbClr val="00FF00"/>
                </a:highlight>
              </a:rPr>
              <a:t>-10</a:t>
            </a:r>
            <a:r>
              <a:rPr lang="ru-RU" b="1" baseline="30000" dirty="0">
                <a:highlight>
                  <a:srgbClr val="00FF00"/>
                </a:highlight>
              </a:rPr>
              <a:t>13</a:t>
            </a:r>
            <a:r>
              <a:rPr lang="ru-RU" b="1" dirty="0">
                <a:highlight>
                  <a:srgbClr val="00FF00"/>
                </a:highlight>
              </a:rPr>
              <a:t> </a:t>
            </a:r>
            <a:r>
              <a:rPr lang="ru-RU" b="1" dirty="0" err="1">
                <a:highlight>
                  <a:srgbClr val="00FF00"/>
                </a:highlight>
              </a:rPr>
              <a:t>Гс</a:t>
            </a:r>
            <a:endParaRPr lang="ru-RU" b="1" dirty="0">
              <a:highlight>
                <a:srgbClr val="00FF00"/>
              </a:highlight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6EB91B82-7FF4-26A0-840D-D411AFCE7DEB}"/>
              </a:ext>
            </a:extLst>
          </p:cNvPr>
          <p:cNvCxnSpPr>
            <a:cxnSpLocks/>
          </p:cNvCxnSpPr>
          <p:nvPr/>
        </p:nvCxnSpPr>
        <p:spPr>
          <a:xfrm flipH="1" flipV="1">
            <a:off x="6718578" y="3502239"/>
            <a:ext cx="1082397" cy="621508"/>
          </a:xfrm>
          <a:prstGeom prst="straightConnector1">
            <a:avLst/>
          </a:prstGeom>
          <a:ln w="76200">
            <a:solidFill>
              <a:schemeClr val="bg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ADF1A9-DD9D-DADE-62B6-4F89BDDA845F}"/>
              </a:ext>
            </a:extLst>
          </p:cNvPr>
          <p:cNvSpPr txBox="1"/>
          <p:nvPr/>
        </p:nvSpPr>
        <p:spPr>
          <a:xfrm>
            <a:off x="4618793" y="3105834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Масса 1.4 – 3</a:t>
            </a:r>
            <a:br>
              <a:rPr lang="ru-RU" b="1" dirty="0">
                <a:highlight>
                  <a:srgbClr val="00FF00"/>
                </a:highlight>
              </a:rPr>
            </a:br>
            <a:r>
              <a:rPr lang="ru-RU" b="1" dirty="0">
                <a:highlight>
                  <a:srgbClr val="00FF00"/>
                </a:highlight>
              </a:rPr>
              <a:t>массы Солнца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367695D-C36A-9865-867F-05B7B412B905}"/>
              </a:ext>
            </a:extLst>
          </p:cNvPr>
          <p:cNvCxnSpPr>
            <a:cxnSpLocks/>
          </p:cNvCxnSpPr>
          <p:nvPr/>
        </p:nvCxnSpPr>
        <p:spPr>
          <a:xfrm flipH="1">
            <a:off x="8414281" y="3013812"/>
            <a:ext cx="1099329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319B54-2141-37B1-04C2-58BB0819D4DC}"/>
              </a:ext>
            </a:extLst>
          </p:cNvPr>
          <p:cNvSpPr txBox="1"/>
          <p:nvPr/>
        </p:nvSpPr>
        <p:spPr>
          <a:xfrm>
            <a:off x="9519807" y="2578909"/>
            <a:ext cx="2712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highlight>
                  <a:srgbClr val="00FF00"/>
                </a:highlight>
              </a:rPr>
              <a:t>Скорость вращения</a:t>
            </a:r>
          </a:p>
          <a:p>
            <a:r>
              <a:rPr lang="ru-RU" b="1" dirty="0">
                <a:highlight>
                  <a:srgbClr val="00FF00"/>
                </a:highlight>
              </a:rPr>
              <a:t>мс – дни на</a:t>
            </a:r>
          </a:p>
          <a:p>
            <a:r>
              <a:rPr lang="ru-RU" b="1" dirty="0">
                <a:highlight>
                  <a:srgbClr val="00FF00"/>
                </a:highlight>
              </a:rPr>
              <a:t>один оборот</a:t>
            </a:r>
          </a:p>
        </p:txBody>
      </p:sp>
    </p:spTree>
    <p:extLst>
      <p:ext uri="{BB962C8B-B14F-4D97-AF65-F5344CB8AC3E}">
        <p14:creationId xmlns:p14="http://schemas.microsoft.com/office/powerpoint/2010/main" val="319061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E160B0-B0DE-78AC-ABC8-AAE8D1BD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Магнитное поле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076586-B7F9-1FFF-556D-A1114F1647E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7946406" cy="3576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ru-RU" b="1" dirty="0"/>
              <a:t>Напряженность магнитного поля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Земли 					0,5 </a:t>
            </a:r>
            <a:r>
              <a:rPr lang="ru-RU" dirty="0" err="1"/>
              <a:t>Гс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Магнит на холодильнике	50 </a:t>
            </a:r>
            <a:r>
              <a:rPr lang="ru-RU" dirty="0" err="1"/>
              <a:t>Гс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Звезд					10 – 1000 </a:t>
            </a:r>
            <a:r>
              <a:rPr lang="ru-RU" dirty="0" err="1"/>
              <a:t>Гс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Для левитации лягушки		10</a:t>
            </a:r>
            <a:r>
              <a:rPr lang="ru-RU" baseline="30000" dirty="0"/>
              <a:t>5</a:t>
            </a:r>
            <a:r>
              <a:rPr lang="ru-RU" dirty="0"/>
              <a:t> </a:t>
            </a:r>
            <a:r>
              <a:rPr lang="ru-RU" dirty="0" err="1"/>
              <a:t>Гс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Сильнейшее в лаборатории	10</a:t>
            </a:r>
            <a:r>
              <a:rPr lang="ru-RU" baseline="30000" dirty="0"/>
              <a:t>6</a:t>
            </a:r>
            <a:r>
              <a:rPr lang="ru-RU" dirty="0"/>
              <a:t> </a:t>
            </a:r>
            <a:r>
              <a:rPr lang="ru-RU" dirty="0" err="1"/>
              <a:t>Гс</a:t>
            </a:r>
            <a:endParaRPr lang="ru-RU" dirty="0"/>
          </a:p>
          <a:p>
            <a:pPr marL="0" indent="0">
              <a:buNone/>
            </a:pPr>
            <a:r>
              <a:rPr lang="ru-RU" b="1" dirty="0">
                <a:highlight>
                  <a:srgbClr val="00FF00"/>
                </a:highlight>
              </a:rPr>
              <a:t>Нейтронной звезды		10</a:t>
            </a:r>
            <a:r>
              <a:rPr lang="ru-RU" b="1" baseline="30000" dirty="0">
                <a:highlight>
                  <a:srgbClr val="00FF00"/>
                </a:highlight>
              </a:rPr>
              <a:t>12</a:t>
            </a:r>
            <a:r>
              <a:rPr lang="ru-RU" b="1" dirty="0">
                <a:highlight>
                  <a:srgbClr val="00FF00"/>
                </a:highlight>
              </a:rPr>
              <a:t>-10</a:t>
            </a:r>
            <a:r>
              <a:rPr lang="ru-RU" b="1" baseline="30000" dirty="0">
                <a:highlight>
                  <a:srgbClr val="00FF00"/>
                </a:highlight>
              </a:rPr>
              <a:t>13</a:t>
            </a:r>
            <a:r>
              <a:rPr lang="ru-RU" b="1" dirty="0">
                <a:highlight>
                  <a:srgbClr val="00FF00"/>
                </a:highlight>
              </a:rPr>
              <a:t> </a:t>
            </a:r>
            <a:r>
              <a:rPr lang="ru-RU" b="1" dirty="0" err="1">
                <a:highlight>
                  <a:srgbClr val="00FF00"/>
                </a:highlight>
              </a:rPr>
              <a:t>Гс</a:t>
            </a:r>
            <a:endParaRPr lang="ru-RU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46709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2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636</Words>
  <Application>Microsoft Office PowerPoint</Application>
  <PresentationFormat>Широкоэкранный</PresentationFormat>
  <Paragraphs>181</Paragraphs>
  <Slides>26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0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Montserrat</vt:lpstr>
      <vt:lpstr>Montserrat ExtraBold</vt:lpstr>
      <vt:lpstr>Тема Office</vt:lpstr>
      <vt:lpstr>Рентгеновские пульсары и их временной анализ</vt:lpstr>
      <vt:lpstr>Рентгеновское излучение в космосе</vt:lpstr>
      <vt:lpstr>Историческая справка</vt:lpstr>
      <vt:lpstr>Почему так долго?</vt:lpstr>
      <vt:lpstr>Почему так долго?</vt:lpstr>
      <vt:lpstr>Дальше только круче</vt:lpstr>
      <vt:lpstr>Эволюция звёзд</vt:lpstr>
      <vt:lpstr>Нейтронные звезды</vt:lpstr>
      <vt:lpstr>Магнитное поле</vt:lpstr>
      <vt:lpstr>Размеры</vt:lpstr>
      <vt:lpstr>Откуда такая экстремальность?</vt:lpstr>
      <vt:lpstr>Экстремальность: размер</vt:lpstr>
      <vt:lpstr>Экстремальность: размер</vt:lpstr>
      <vt:lpstr>Экстремальность: размер</vt:lpstr>
      <vt:lpstr>Экстремальность: все остальное</vt:lpstr>
      <vt:lpstr>Пульсары (одиночные)</vt:lpstr>
      <vt:lpstr>Пульсары (одиночные)</vt:lpstr>
      <vt:lpstr>Пульсары (в двойных системах)</vt:lpstr>
      <vt:lpstr>Пульсары (в двойных системах)</vt:lpstr>
      <vt:lpstr>Пульсары (в двойных системах)</vt:lpstr>
      <vt:lpstr>Временной анализ Как выглядят данные?</vt:lpstr>
      <vt:lpstr>Временной анализ</vt:lpstr>
      <vt:lpstr>Временной анализ</vt:lpstr>
      <vt:lpstr>Временной анализ</vt:lpstr>
      <vt:lpstr>Чем мы займемся на практике?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Рентгеновские пульсары и их временной анализ</dc:title>
  <dc:creator>Андрей Мухин</dc:creator>
  <cp:lastModifiedBy>Андрей Мухин</cp:lastModifiedBy>
  <cp:revision>5</cp:revision>
  <dcterms:created xsi:type="dcterms:W3CDTF">2023-10-23T11:26:43Z</dcterms:created>
  <dcterms:modified xsi:type="dcterms:W3CDTF">2023-10-24T11:11:08Z</dcterms:modified>
</cp:coreProperties>
</file>